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charts/chart1.xml" ContentType="application/vnd.openxmlformats-officedocument.drawingml.chart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4" r:id="rId1"/>
  </p:sldMasterIdLst>
  <p:notesMasterIdLst>
    <p:notesMasterId r:id="rId33"/>
  </p:notesMasterIdLst>
  <p:handoutMasterIdLst>
    <p:handoutMasterId r:id="rId34"/>
  </p:handoutMasterIdLst>
  <p:sldIdLst>
    <p:sldId id="260" r:id="rId2"/>
    <p:sldId id="361" r:id="rId3"/>
    <p:sldId id="466" r:id="rId4"/>
    <p:sldId id="465" r:id="rId5"/>
    <p:sldId id="446" r:id="rId6"/>
    <p:sldId id="447" r:id="rId7"/>
    <p:sldId id="469" r:id="rId8"/>
    <p:sldId id="425" r:id="rId9"/>
    <p:sldId id="461" r:id="rId10"/>
    <p:sldId id="462" r:id="rId11"/>
    <p:sldId id="463" r:id="rId12"/>
    <p:sldId id="398" r:id="rId13"/>
    <p:sldId id="464" r:id="rId14"/>
    <p:sldId id="389" r:id="rId15"/>
    <p:sldId id="392" r:id="rId16"/>
    <p:sldId id="471" r:id="rId17"/>
    <p:sldId id="472" r:id="rId18"/>
    <p:sldId id="370" r:id="rId19"/>
    <p:sldId id="402" r:id="rId20"/>
    <p:sldId id="404" r:id="rId21"/>
    <p:sldId id="438" r:id="rId22"/>
    <p:sldId id="409" r:id="rId23"/>
    <p:sldId id="470" r:id="rId24"/>
    <p:sldId id="449" r:id="rId25"/>
    <p:sldId id="450" r:id="rId26"/>
    <p:sldId id="451" r:id="rId27"/>
    <p:sldId id="457" r:id="rId28"/>
    <p:sldId id="456" r:id="rId29"/>
    <p:sldId id="460" r:id="rId30"/>
    <p:sldId id="434" r:id="rId31"/>
    <p:sldId id="360" r:id="rId32"/>
  </p:sldIdLst>
  <p:sldSz cx="9144000" cy="6858000" type="screen4x3"/>
  <p:notesSz cx="68580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B24D2713-FE21-413C-9578-4407F9683CEF}">
          <p14:sldIdLst>
            <p14:sldId id="260"/>
            <p14:sldId id="361"/>
            <p14:sldId id="466"/>
            <p14:sldId id="465"/>
            <p14:sldId id="446"/>
            <p14:sldId id="447"/>
            <p14:sldId id="469"/>
            <p14:sldId id="425"/>
            <p14:sldId id="461"/>
            <p14:sldId id="462"/>
            <p14:sldId id="463"/>
            <p14:sldId id="398"/>
            <p14:sldId id="464"/>
            <p14:sldId id="389"/>
            <p14:sldId id="392"/>
            <p14:sldId id="471"/>
            <p14:sldId id="472"/>
            <p14:sldId id="370"/>
            <p14:sldId id="402"/>
            <p14:sldId id="404"/>
            <p14:sldId id="438"/>
            <p14:sldId id="409"/>
            <p14:sldId id="470"/>
            <p14:sldId id="449"/>
            <p14:sldId id="450"/>
            <p14:sldId id="451"/>
            <p14:sldId id="457"/>
            <p14:sldId id="456"/>
            <p14:sldId id="460"/>
            <p14:sldId id="434"/>
            <p14:sldId id="360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FF66"/>
    <a:srgbClr val="CC6600"/>
    <a:srgbClr val="7F7F7F"/>
    <a:srgbClr val="738E3E"/>
    <a:srgbClr val="C9FD60"/>
    <a:srgbClr val="FFFF64"/>
    <a:srgbClr val="99CC00"/>
    <a:srgbClr val="5ACD78"/>
    <a:srgbClr val="9696FF"/>
    <a:srgbClr val="55D39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060" autoAdjust="0"/>
    <p:restoredTop sz="84129" autoAdjust="0"/>
  </p:normalViewPr>
  <p:slideViewPr>
    <p:cSldViewPr snapToGrid="0" snapToObjects="1">
      <p:cViewPr varScale="1">
        <p:scale>
          <a:sx n="83" d="100"/>
          <a:sy n="83" d="100"/>
        </p:scale>
        <p:origin x="744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Documents%20and%20Settings\jworrall\My%20Documents\Aspen\treatment_projects\Terror_Creek_ASA\Terror_precut_Regen-Graph.xls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7888292000883099"/>
          <c:y val="4.10634047836149E-2"/>
          <c:w val="0.80821007187185701"/>
          <c:h val="0.80340576795777696"/>
        </c:manualLayout>
      </c:layout>
      <c:barChart>
        <c:barDir val="col"/>
        <c:grouping val="clustered"/>
        <c:varyColors val="0"/>
        <c:ser>
          <c:idx val="2"/>
          <c:order val="0"/>
          <c:tx>
            <c:strRef>
              <c:f>Sheet1!$K$7</c:f>
              <c:strCache>
                <c:ptCount val="1"/>
                <c:pt idx="0">
                  <c:v>Control</c:v>
                </c:pt>
              </c:strCache>
            </c:strRef>
          </c:tx>
          <c:spPr>
            <a:solidFill>
              <a:srgbClr val="738E3E"/>
            </a:solidFill>
            <a:ln>
              <a:solidFill>
                <a:schemeClr val="bg1"/>
              </a:solidFill>
            </a:ln>
          </c:spPr>
          <c:invertIfNegative val="0"/>
          <c:cat>
            <c:strRef>
              <c:f>Sheet1!$L$6:$N$6</c:f>
              <c:strCache>
                <c:ptCount val="3"/>
                <c:pt idx="0">
                  <c:v>High (&gt;60%)</c:v>
                </c:pt>
                <c:pt idx="1">
                  <c:v>Medium (20-60%)</c:v>
                </c:pt>
                <c:pt idx="2">
                  <c:v>Low (0-20%)</c:v>
                </c:pt>
              </c:strCache>
            </c:strRef>
          </c:cat>
          <c:val>
            <c:numRef>
              <c:f>Sheet1!$L$7:$N$7</c:f>
              <c:numCache>
                <c:formatCode>General</c:formatCode>
                <c:ptCount val="3"/>
                <c:pt idx="0">
                  <c:v>18000</c:v>
                </c:pt>
                <c:pt idx="1">
                  <c:v>11000</c:v>
                </c:pt>
                <c:pt idx="2">
                  <c:v>11000</c:v>
                </c:pt>
              </c:numCache>
            </c:numRef>
          </c:val>
        </c:ser>
        <c:ser>
          <c:idx val="1"/>
          <c:order val="1"/>
          <c:tx>
            <c:strRef>
              <c:f>Sheet1!$K$8</c:f>
              <c:strCache>
                <c:ptCount val="1"/>
                <c:pt idx="0">
                  <c:v>Cut</c:v>
                </c:pt>
              </c:strCache>
            </c:strRef>
          </c:tx>
          <c:spPr>
            <a:solidFill>
              <a:schemeClr val="tx1"/>
            </a:solidFill>
            <a:ln>
              <a:solidFill>
                <a:schemeClr val="bg1"/>
              </a:solidFill>
            </a:ln>
          </c:spPr>
          <c:invertIfNegative val="0"/>
          <c:cat>
            <c:strRef>
              <c:f>Sheet1!$L$6:$N$6</c:f>
              <c:strCache>
                <c:ptCount val="3"/>
                <c:pt idx="0">
                  <c:v>High (&gt;60%)</c:v>
                </c:pt>
                <c:pt idx="1">
                  <c:v>Medium (20-60%)</c:v>
                </c:pt>
                <c:pt idx="2">
                  <c:v>Low (0-20%)</c:v>
                </c:pt>
              </c:strCache>
            </c:strRef>
          </c:cat>
          <c:val>
            <c:numRef>
              <c:f>Sheet1!$L$8:$N$8</c:f>
              <c:numCache>
                <c:formatCode>General</c:formatCode>
                <c:ptCount val="3"/>
                <c:pt idx="0">
                  <c:v>35000</c:v>
                </c:pt>
                <c:pt idx="1">
                  <c:v>96000</c:v>
                </c:pt>
                <c:pt idx="2">
                  <c:v>135000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7132968"/>
        <c:axId val="161019696"/>
      </c:barChart>
      <c:catAx>
        <c:axId val="7132968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200"/>
                </a:pPr>
                <a:r>
                  <a:rPr lang="en-US" sz="1200"/>
                  <a:t>SAD Severity</a:t>
                </a:r>
              </a:p>
            </c:rich>
          </c:tx>
          <c:layout>
            <c:manualLayout>
              <c:xMode val="edge"/>
              <c:yMode val="edge"/>
              <c:x val="0.467858437894764"/>
              <c:y val="0.93318525477733905"/>
            </c:manualLayout>
          </c:layout>
          <c:overlay val="0"/>
        </c:title>
        <c:numFmt formatCode="General" sourceLinked="0"/>
        <c:majorTickMark val="out"/>
        <c:minorTickMark val="none"/>
        <c:tickLblPos val="nextTo"/>
        <c:spPr>
          <a:ln w="12700">
            <a:solidFill>
              <a:schemeClr val="tx1"/>
            </a:solidFill>
          </a:ln>
        </c:spPr>
        <c:txPr>
          <a:bodyPr/>
          <a:lstStyle/>
          <a:p>
            <a:pPr>
              <a:defRPr sz="1200"/>
            </a:pPr>
            <a:endParaRPr lang="en-US"/>
          </a:p>
        </c:txPr>
        <c:crossAx val="161019696"/>
        <c:crosses val="autoZero"/>
        <c:auto val="1"/>
        <c:lblAlgn val="ctr"/>
        <c:lblOffset val="100"/>
        <c:noMultiLvlLbl val="0"/>
      </c:catAx>
      <c:valAx>
        <c:axId val="161019696"/>
        <c:scaling>
          <c:orientation val="minMax"/>
          <c:max val="140000"/>
        </c:scaling>
        <c:delete val="0"/>
        <c:axPos val="l"/>
        <c:majorGridlines>
          <c:spPr>
            <a:ln>
              <a:noFill/>
            </a:ln>
          </c:spPr>
        </c:majorGridlines>
        <c:title>
          <c:tx>
            <c:rich>
              <a:bodyPr rot="-5400000" vert="horz"/>
              <a:lstStyle/>
              <a:p>
                <a:pPr>
                  <a:defRPr sz="1400"/>
                </a:pPr>
                <a:r>
                  <a:rPr lang="en-US" sz="1400" dirty="0" smtClean="0"/>
                  <a:t>Regeneration, thousand </a:t>
                </a:r>
                <a:r>
                  <a:rPr lang="en-US" sz="1400" dirty="0"/>
                  <a:t>stems ha</a:t>
                </a:r>
                <a:r>
                  <a:rPr lang="en-US" sz="1400" baseline="30000" dirty="0"/>
                  <a:t>-1 </a:t>
                </a:r>
                <a:r>
                  <a:rPr lang="en-US" sz="1400" dirty="0"/>
                  <a:t> </a:t>
                </a:r>
              </a:p>
            </c:rich>
          </c:tx>
          <c:layout>
            <c:manualLayout>
              <c:xMode val="edge"/>
              <c:yMode val="edge"/>
              <c:x val="7.0252900630411903E-3"/>
              <c:y val="9.3694831499381195E-2"/>
            </c:manualLayout>
          </c:layout>
          <c:overlay val="0"/>
        </c:title>
        <c:numFmt formatCode="#,##0" sourceLinked="0"/>
        <c:majorTickMark val="out"/>
        <c:minorTickMark val="none"/>
        <c:tickLblPos val="nextTo"/>
        <c:spPr>
          <a:ln w="12700">
            <a:solidFill>
              <a:schemeClr val="tx1"/>
            </a:solidFill>
          </a:ln>
        </c:spPr>
        <c:txPr>
          <a:bodyPr/>
          <a:lstStyle/>
          <a:p>
            <a:pPr>
              <a:defRPr sz="1200"/>
            </a:pPr>
            <a:endParaRPr lang="en-US"/>
          </a:p>
        </c:txPr>
        <c:crossAx val="7132968"/>
        <c:crosses val="autoZero"/>
        <c:crossBetween val="between"/>
        <c:dispUnits>
          <c:builtInUnit val="thousands"/>
        </c:dispUnits>
      </c:valAx>
      <c:spPr>
        <a:ln>
          <a:solidFill>
            <a:schemeClr val="tx1"/>
          </a:solidFill>
        </a:ln>
      </c:spPr>
    </c:plotArea>
    <c:legend>
      <c:legendPos val="r"/>
      <c:layout>
        <c:manualLayout>
          <c:xMode val="edge"/>
          <c:yMode val="edge"/>
          <c:x val="0.21319531933508301"/>
          <c:y val="0.34500197014179501"/>
          <c:w val="0.208099867877689"/>
          <c:h val="0.17790155903499499"/>
        </c:manualLayout>
      </c:layout>
      <c:overlay val="0"/>
      <c:txPr>
        <a:bodyPr/>
        <a:lstStyle/>
        <a:p>
          <a:pPr>
            <a:defRPr sz="1600"/>
          </a:pPr>
          <a:endParaRPr lang="en-US"/>
        </a:p>
      </c:txPr>
    </c:legend>
    <c:plotVisOnly val="1"/>
    <c:dispBlanksAs val="gap"/>
    <c:showDLblsOverMax val="0"/>
  </c:chart>
  <c:spPr>
    <a:ln>
      <a:noFill/>
    </a:ln>
  </c:spPr>
  <c:txPr>
    <a:bodyPr/>
    <a:lstStyle/>
    <a:p>
      <a:pPr>
        <a:defRPr sz="1100"/>
      </a:pPr>
      <a:endParaRPr lang="en-US"/>
    </a:p>
  </c:tx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971800" cy="464820"/>
          </a:xfrm>
          <a:prstGeom prst="rect">
            <a:avLst/>
          </a:prstGeom>
        </p:spPr>
        <p:txBody>
          <a:bodyPr vert="horz" lIns="92374" tIns="46187" rIns="92374" bIns="46187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1"/>
            <a:ext cx="2971800" cy="464820"/>
          </a:xfrm>
          <a:prstGeom prst="rect">
            <a:avLst/>
          </a:prstGeom>
        </p:spPr>
        <p:txBody>
          <a:bodyPr vert="horz" lIns="92374" tIns="46187" rIns="92374" bIns="46187" rtlCol="0"/>
          <a:lstStyle>
            <a:lvl1pPr algn="r">
              <a:defRPr sz="1200"/>
            </a:lvl1pPr>
          </a:lstStyle>
          <a:p>
            <a:fld id="{73C9FBB1-7572-4EC9-98CC-46DF47339F4D}" type="datetimeFigureOut">
              <a:rPr lang="en-US" smtClean="0"/>
              <a:pPr/>
              <a:t>9/9/2016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8829967"/>
            <a:ext cx="2971800" cy="464820"/>
          </a:xfrm>
          <a:prstGeom prst="rect">
            <a:avLst/>
          </a:prstGeom>
        </p:spPr>
        <p:txBody>
          <a:bodyPr vert="horz" lIns="92374" tIns="46187" rIns="92374" bIns="46187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829967"/>
            <a:ext cx="2971800" cy="464820"/>
          </a:xfrm>
          <a:prstGeom prst="rect">
            <a:avLst/>
          </a:prstGeom>
        </p:spPr>
        <p:txBody>
          <a:bodyPr vert="horz" lIns="92374" tIns="46187" rIns="92374" bIns="46187" rtlCol="0" anchor="b"/>
          <a:lstStyle>
            <a:lvl1pPr algn="r">
              <a:defRPr sz="1200"/>
            </a:lvl1pPr>
          </a:lstStyle>
          <a:p>
            <a:fld id="{11D3124B-8191-4480-ABE9-66C3C04700E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673750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971800" cy="464820"/>
          </a:xfrm>
          <a:prstGeom prst="rect">
            <a:avLst/>
          </a:prstGeom>
        </p:spPr>
        <p:txBody>
          <a:bodyPr vert="horz" lIns="92374" tIns="46187" rIns="92374" bIns="46187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1"/>
            <a:ext cx="2971800" cy="464820"/>
          </a:xfrm>
          <a:prstGeom prst="rect">
            <a:avLst/>
          </a:prstGeom>
        </p:spPr>
        <p:txBody>
          <a:bodyPr vert="horz" lIns="92374" tIns="46187" rIns="92374" bIns="46187" rtlCol="0"/>
          <a:lstStyle>
            <a:lvl1pPr algn="r">
              <a:defRPr sz="1200"/>
            </a:lvl1pPr>
          </a:lstStyle>
          <a:p>
            <a:fld id="{5914459C-CE5C-434D-9492-F76E6A2184C0}" type="datetimeFigureOut">
              <a:rPr lang="en-US" smtClean="0"/>
              <a:pPr/>
              <a:t>9/9/2016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049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374" tIns="46187" rIns="92374" bIns="46187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15791"/>
            <a:ext cx="5486400" cy="4183380"/>
          </a:xfrm>
          <a:prstGeom prst="rect">
            <a:avLst/>
          </a:prstGeom>
        </p:spPr>
        <p:txBody>
          <a:bodyPr vert="horz" lIns="92374" tIns="46187" rIns="92374" bIns="46187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8829967"/>
            <a:ext cx="2971800" cy="464820"/>
          </a:xfrm>
          <a:prstGeom prst="rect">
            <a:avLst/>
          </a:prstGeom>
        </p:spPr>
        <p:txBody>
          <a:bodyPr vert="horz" lIns="92374" tIns="46187" rIns="92374" bIns="46187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829967"/>
            <a:ext cx="2971800" cy="464820"/>
          </a:xfrm>
          <a:prstGeom prst="rect">
            <a:avLst/>
          </a:prstGeom>
        </p:spPr>
        <p:txBody>
          <a:bodyPr vert="horz" lIns="92374" tIns="46187" rIns="92374" bIns="46187" rtlCol="0" anchor="b"/>
          <a:lstStyle>
            <a:lvl1pPr algn="r">
              <a:defRPr sz="1200"/>
            </a:lvl1pPr>
          </a:lstStyle>
          <a:p>
            <a:fld id="{ACC50A62-B19E-4A9A-9BAF-179ED32EBA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584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C50A62-B19E-4A9A-9BAF-179ED32EBACC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612790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Black is actual presence/absence</a:t>
            </a:r>
            <a:r>
              <a:rPr lang="en-US" baseline="0" dirty="0" smtClean="0"/>
              <a:t> of spruce based on vegetation databases.</a:t>
            </a:r>
            <a:endParaRPr lang="en-US" dirty="0" smtClean="0"/>
          </a:p>
          <a:p>
            <a:r>
              <a:rPr lang="en-US" dirty="0" smtClean="0"/>
              <a:t>Blue is the model prediction using reference climate.</a:t>
            </a:r>
          </a:p>
          <a:p>
            <a:r>
              <a:rPr lang="en-US" dirty="0" smtClean="0"/>
              <a:t>Dark blue is where they overlap, correct prediction</a:t>
            </a:r>
            <a:endParaRPr lang="en-US" baseline="0" dirty="0" smtClean="0"/>
          </a:p>
          <a:p>
            <a:r>
              <a:rPr lang="en-US" baseline="0" dirty="0" smtClean="0"/>
              <a:t>Very little light blue and black inside forest – a remarkably good representation of distribution using only climate and aspect!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C50A62-B19E-4A9A-9BAF-179ED32EBACC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538257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15791"/>
            <a:ext cx="5486400" cy="4183380"/>
          </a:xfrm>
          <a:prstGeom prst="rect">
            <a:avLst/>
          </a:prstGeom>
        </p:spPr>
        <p:txBody>
          <a:bodyPr lIns="91433" tIns="45716" rIns="91433" bIns="45716"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C50A62-B19E-4A9A-9BAF-179ED32EBACC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334563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C50A62-B19E-4A9A-9BAF-179ED32EBACC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416000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C50A62-B19E-4A9A-9BAF-179ED32EBACC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751990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C50A62-B19E-4A9A-9BAF-179ED32EBACC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990142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C50A62-B19E-4A9A-9BAF-179ED32EBACC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85594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OK, so what do we do with that map.  Before getting into that, I want to give you some information on aspen treatments and</a:t>
            </a:r>
            <a:r>
              <a:rPr lang="en-US" baseline="0" dirty="0" smtClean="0"/>
              <a:t> what they can accomplish.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C50A62-B19E-4A9A-9BAF-179ED32EBACC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866469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360BC5-908F-4DF6-9878-A63932E3767D}" type="slidenum">
              <a:rPr lang="en-US" smtClean="0">
                <a:solidFill>
                  <a:prstClr val="black"/>
                </a:solidFill>
              </a:rPr>
              <a:pPr/>
              <a:t>20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219094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C50A62-B19E-4A9A-9BAF-179ED32EBACC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751990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C50A62-B19E-4A9A-9BAF-179ED32EBACC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601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C50A62-B19E-4A9A-9BAF-179ED32EBACC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002946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C50A62-B19E-4A9A-9BAF-179ED32EBACC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473048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C50A62-B19E-4A9A-9BAF-179ED32EBACC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958227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C50A62-B19E-4A9A-9BAF-179ED32EBACC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33598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ts val="600"/>
              </a:spcBef>
            </a:pPr>
            <a:r>
              <a:rPr lang="en-US" sz="1200" dirty="0" smtClean="0"/>
              <a:t>We know climate change is a looming problem and needs to be considered in forest management</a:t>
            </a:r>
          </a:p>
          <a:p>
            <a:pPr>
              <a:spcBef>
                <a:spcPts val="600"/>
              </a:spcBef>
            </a:pPr>
            <a:r>
              <a:rPr lang="en-US" sz="1200" dirty="0" smtClean="0"/>
              <a:t>Policies direct incorporation of climate change into planning</a:t>
            </a:r>
          </a:p>
          <a:p>
            <a:pPr>
              <a:spcBef>
                <a:spcPts val="600"/>
              </a:spcBef>
            </a:pPr>
            <a:r>
              <a:rPr lang="en-US" sz="1200" dirty="0" smtClean="0"/>
              <a:t>If you don’t plan for the future, you’re planning for the past</a:t>
            </a:r>
          </a:p>
          <a:p>
            <a:pPr>
              <a:spcBef>
                <a:spcPts val="600"/>
              </a:spcBef>
            </a:pPr>
            <a:r>
              <a:rPr lang="en-US" sz="1200" dirty="0" smtClean="0"/>
              <a:t>Rate of change far faster than capacity of ecosystems to adjust</a:t>
            </a:r>
          </a:p>
          <a:p>
            <a:pPr>
              <a:spcBef>
                <a:spcPts val="600"/>
              </a:spcBef>
            </a:pPr>
            <a:r>
              <a:rPr lang="en-US" sz="1200" dirty="0" smtClean="0"/>
              <a:t>Degradation of watersheds, wildlife habitat, biodiversity, carbon storage, recreation, wood products</a:t>
            </a:r>
          </a:p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C50A62-B19E-4A9A-9BAF-179ED32EBACC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60987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C50A62-B19E-4A9A-9BAF-179ED32EBACC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76657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23818">
              <a:defRPr/>
            </a:pPr>
            <a:r>
              <a:rPr lang="en-US" dirty="0" smtClean="0"/>
              <a:t>The turn-of-the-century drought had a spectacular </a:t>
            </a:r>
            <a:r>
              <a:rPr lang="en-US" baseline="0" dirty="0" smtClean="0"/>
              <a:t>impact on forests of the southern Rocky Mountains.  It led to the huge mortality event in </a:t>
            </a:r>
            <a:r>
              <a:rPr lang="en-US" baseline="0" dirty="0" err="1" smtClean="0"/>
              <a:t>pinyon</a:t>
            </a:r>
            <a:r>
              <a:rPr lang="en-US" baseline="0" dirty="0" smtClean="0"/>
              <a:t> pine, to sudden aspen decline, the big mountain pine beetle outbreak in </a:t>
            </a:r>
            <a:r>
              <a:rPr lang="en-US" baseline="0" dirty="0" err="1" smtClean="0"/>
              <a:t>lodgepole</a:t>
            </a:r>
            <a:r>
              <a:rPr lang="en-US" baseline="0" dirty="0" smtClean="0"/>
              <a:t> pine up north, and probably played some role in getting the spruce beetle going too.  So just imagine what things will look like in the latter part of this century.</a:t>
            </a:r>
          </a:p>
          <a:p>
            <a:pPr defTabSz="923818">
              <a:defRPr/>
            </a:pPr>
            <a:endParaRPr lang="en-US" baseline="0" dirty="0" smtClean="0"/>
          </a:p>
          <a:p>
            <a:r>
              <a:rPr lang="en-US" baseline="0" dirty="0" smtClean="0"/>
              <a:t>Methods from </a:t>
            </a:r>
            <a:r>
              <a:rPr lang="en-US" baseline="0" dirty="0" err="1" smtClean="0"/>
              <a:t>Schwalm</a:t>
            </a:r>
            <a:r>
              <a:rPr lang="en-US" baseline="0" dirty="0" smtClean="0"/>
              <a:t> et al.: “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Precipitation for 1900-2100 was taken from the CMIP5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multimodel</a:t>
            </a:r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ensemble. The 1900-2005 values were based on the historical experiment whereas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2006-2100 values were taken from the RCP8.5 (Representative Concentration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Pathways) scenario. We aggregated monthly to peak growing season values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(June-August) and then used a five-year mean value to quantify the severity of the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turn of the century drought.</a:t>
            </a:r>
            <a:r>
              <a:rPr lang="en-US" baseline="0" dirty="0" smtClean="0"/>
              <a:t>”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C50A62-B19E-4A9A-9BAF-179ED32EBACC}" type="slidenum">
              <a:rPr lang="en-US" smtClean="0">
                <a:solidFill>
                  <a:prstClr val="black"/>
                </a:solidFill>
              </a:rPr>
              <a:pPr/>
              <a:t>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38442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C50A62-B19E-4A9A-9BAF-179ED32EBACC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41600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C50A62-B19E-4A9A-9BAF-179ED32EBACC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99539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C50A62-B19E-4A9A-9BAF-179ED32EBACC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99539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C50A62-B19E-4A9A-9BAF-179ED32EBACC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99539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le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Cracked_earth_in_the_Rann_of_Kutch_recolor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0" y="0"/>
            <a:ext cx="9144000" cy="3429000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65000"/>
                  <a:alpha val="50000"/>
                </a:schemeClr>
              </a:gs>
              <a:gs pos="100000">
                <a:srgbClr val="5A2626"/>
              </a:gs>
            </a:gsLst>
            <a:lin ang="13500000" scaled="0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49225"/>
            <a:ext cx="7772400" cy="1470025"/>
          </a:xfrm>
        </p:spPr>
        <p:txBody>
          <a:bodyPr/>
          <a:lstStyle>
            <a:lvl1pPr>
              <a:defRPr>
                <a:solidFill>
                  <a:srgbClr val="CCFF66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31800" y="1905000"/>
            <a:ext cx="6400800" cy="1524000"/>
          </a:xfr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rgbClr val="CCFF66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0" y="3429000"/>
            <a:ext cx="9144000" cy="457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4914331" y="3210433"/>
            <a:ext cx="4703213" cy="2838857"/>
          </a:xfrm>
          <a:prstGeom prst="rect">
            <a:avLst/>
          </a:prstGeom>
          <a:effectLst>
            <a:outerShdw blurRad="50800" dist="317500" dir="21240000" algn="tl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racked_earth_in_the_Rann_of_Kutch_recolor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5400000">
            <a:off x="-3116223" y="3116222"/>
            <a:ext cx="6858002" cy="625557"/>
          </a:xfrm>
          <a:prstGeom prst="rect">
            <a:avLst/>
          </a:prstGeom>
        </p:spPr>
      </p:pic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1117600" y="274638"/>
            <a:ext cx="78232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Rectangle 9"/>
          <p:cNvSpPr/>
          <p:nvPr userDrawn="1"/>
        </p:nvSpPr>
        <p:spPr>
          <a:xfrm rot="5400000">
            <a:off x="-2803443" y="3406139"/>
            <a:ext cx="6858000" cy="457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-959916" y="4056867"/>
            <a:ext cx="3337662" cy="1417832"/>
          </a:xfrm>
          <a:prstGeom prst="rect">
            <a:avLst/>
          </a:prstGeom>
          <a:effectLst>
            <a:outerShdw blurRad="50800" dist="317500" dir="4800000" algn="tl" rotWithShape="0">
              <a:srgbClr val="000000">
                <a:alpha val="50000"/>
              </a:srgbClr>
            </a:outerShdw>
          </a:effectLst>
        </p:spPr>
      </p:pic>
      <p:sp>
        <p:nvSpPr>
          <p:cNvPr id="14" name="Content Placeholder 13"/>
          <p:cNvSpPr>
            <a:spLocks noGrp="1"/>
          </p:cNvSpPr>
          <p:nvPr>
            <p:ph sz="quarter" idx="10"/>
          </p:nvPr>
        </p:nvSpPr>
        <p:spPr>
          <a:xfrm>
            <a:off x="1117600" y="1676400"/>
            <a:ext cx="7823200" cy="49990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Section Header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Cracked_earth_in_the_Rann_of_Kutch_recolor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0" y="0"/>
            <a:ext cx="9144000" cy="3429000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65000"/>
                  <a:alpha val="50000"/>
                </a:schemeClr>
              </a:gs>
              <a:gs pos="100000">
                <a:srgbClr val="5A2626"/>
              </a:gs>
            </a:gsLst>
            <a:lin ang="13500000" scaled="0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0" y="3429000"/>
            <a:ext cx="9144000" cy="457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722313" y="1685226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2" name="Text Placeholder 2"/>
          <p:cNvSpPr>
            <a:spLocks noGrp="1"/>
          </p:cNvSpPr>
          <p:nvPr>
            <p:ph type="body" idx="1"/>
          </p:nvPr>
        </p:nvSpPr>
        <p:spPr>
          <a:xfrm>
            <a:off x="722313" y="185039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5070558" y="3454856"/>
            <a:ext cx="4365370" cy="2634935"/>
          </a:xfrm>
          <a:prstGeom prst="rect">
            <a:avLst/>
          </a:prstGeom>
          <a:effectLst>
            <a:outerShdw blurRad="50800" dist="317500" dir="21240000" algn="tl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No Graph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33896211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40000"/>
                <a:lumOff val="60000"/>
              </a:schemeClr>
            </a:gs>
            <a:gs pos="40000">
              <a:srgbClr val="A77A7A"/>
            </a:gs>
            <a:gs pos="100000">
              <a:schemeClr val="bg1">
                <a:lumMod val="75000"/>
                <a:lumOff val="25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racked_earth_in_the_Rann_of_Kutch_recolor.jp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6232443"/>
            <a:ext cx="9144000" cy="625557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6186723"/>
            <a:ext cx="9144000" cy="457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6718318" y="5021044"/>
            <a:ext cx="1584753" cy="2089160"/>
          </a:xfrm>
          <a:prstGeom prst="rect">
            <a:avLst/>
          </a:prstGeom>
          <a:effectLst>
            <a:outerShdw blurRad="50800" dist="317500" dir="21240000" algn="tl" rotWithShape="0">
              <a:srgbClr val="000000">
                <a:alpha val="50000"/>
              </a:srgbClr>
            </a:outerShdw>
          </a:effectLst>
        </p:spPr>
      </p:pic>
    </p:spTree>
  </p:cSld>
  <p:clrMap bg1="dk1" tx1="lt1" bg2="dk2" tx2="lt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70" r:id="rId5"/>
    <p:sldLayoutId id="2147483672" r:id="rId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rgbClr val="CCFF66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rgbClr val="CCFF66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rgbClr val="CCFF66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rgbClr val="CCFF66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rgbClr val="CCFF66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rgbClr val="CCFF66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4" Type="http://schemas.openxmlformats.org/officeDocument/2006/relationships/chart" Target="../charts/char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tif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28" name="Rectangle 12"/>
          <p:cNvSpPr>
            <a:spLocks noGrp="1" noChangeArrowheads="1"/>
          </p:cNvSpPr>
          <p:nvPr>
            <p:ph type="ctrTitle"/>
          </p:nvPr>
        </p:nvSpPr>
        <p:spPr>
          <a:xfrm>
            <a:off x="578740" y="400609"/>
            <a:ext cx="7836061" cy="1324019"/>
          </a:xfrm>
        </p:spPr>
        <p:txBody>
          <a:bodyPr>
            <a:noAutofit/>
          </a:bodyPr>
          <a:lstStyle/>
          <a:p>
            <a:pPr algn="l"/>
            <a:r>
              <a:rPr lang="en-US" sz="4000" dirty="0" smtClean="0"/>
              <a:t>Projected </a:t>
            </a:r>
            <a:r>
              <a:rPr lang="en-US" sz="4000" dirty="0" smtClean="0"/>
              <a:t>Impacts of Climate Change </a:t>
            </a: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4000" dirty="0" smtClean="0"/>
              <a:t>on </a:t>
            </a:r>
            <a:r>
              <a:rPr lang="en-US" sz="4000" dirty="0" smtClean="0"/>
              <a:t>SW Colorado Forests</a:t>
            </a:r>
            <a:endParaRPr lang="en-US" sz="4000" dirty="0">
              <a:latin typeface="Tahoma" charset="0"/>
            </a:endParaRPr>
          </a:p>
        </p:txBody>
      </p:sp>
      <p:sp>
        <p:nvSpPr>
          <p:cNvPr id="34829" name="Rectangle 13"/>
          <p:cNvSpPr>
            <a:spLocks noGrp="1" noChangeArrowheads="1"/>
          </p:cNvSpPr>
          <p:nvPr>
            <p:ph type="subTitle" idx="1"/>
          </p:nvPr>
        </p:nvSpPr>
        <p:spPr>
          <a:xfrm>
            <a:off x="587504" y="4599636"/>
            <a:ext cx="2611820" cy="1450258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en-US" sz="2400" b="1" dirty="0" smtClean="0">
                <a:ln w="6350">
                  <a:noFill/>
                </a:ln>
                <a:solidFill>
                  <a:schemeClr val="tx1"/>
                </a:solidFill>
                <a:effectLst>
                  <a:glow rad="4572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Jim Worrall</a:t>
            </a:r>
          </a:p>
          <a:p>
            <a:pPr>
              <a:spcBef>
                <a:spcPts val="0"/>
              </a:spcBef>
            </a:pPr>
            <a:r>
              <a:rPr lang="en-US" sz="2400" b="1" dirty="0" smtClean="0">
                <a:ln w="6350">
                  <a:noFill/>
                </a:ln>
                <a:solidFill>
                  <a:schemeClr val="tx1"/>
                </a:solidFill>
                <a:effectLst>
                  <a:glow rad="4572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Suzanne Marchetti</a:t>
            </a:r>
          </a:p>
          <a:p>
            <a:pPr>
              <a:spcBef>
                <a:spcPts val="1200"/>
              </a:spcBef>
            </a:pPr>
            <a:r>
              <a:rPr lang="en-US" sz="1400" dirty="0" smtClean="0">
                <a:ln w="6350">
                  <a:noFill/>
                </a:ln>
                <a:solidFill>
                  <a:schemeClr val="tx1"/>
                </a:solidFill>
                <a:effectLst>
                  <a:glow rad="4572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US Forest Service</a:t>
            </a:r>
            <a:br>
              <a:rPr lang="en-US" sz="1400" dirty="0" smtClean="0">
                <a:ln w="6350">
                  <a:noFill/>
                </a:ln>
                <a:solidFill>
                  <a:schemeClr val="tx1"/>
                </a:solidFill>
                <a:effectLst>
                  <a:glow rad="457200">
                    <a:schemeClr val="accent2">
                      <a:satMod val="175000"/>
                      <a:alpha val="40000"/>
                    </a:schemeClr>
                  </a:glow>
                </a:effectLst>
              </a:rPr>
            </a:br>
            <a:r>
              <a:rPr lang="en-US" sz="1400" dirty="0" smtClean="0">
                <a:ln w="6350">
                  <a:noFill/>
                </a:ln>
                <a:solidFill>
                  <a:schemeClr val="tx1"/>
                </a:solidFill>
                <a:effectLst>
                  <a:glow rad="4572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Rocky Mountain Region</a:t>
            </a:r>
            <a:br>
              <a:rPr lang="en-US" sz="1400" dirty="0" smtClean="0">
                <a:ln w="6350">
                  <a:noFill/>
                </a:ln>
                <a:solidFill>
                  <a:schemeClr val="tx1"/>
                </a:solidFill>
                <a:effectLst>
                  <a:glow rad="457200">
                    <a:schemeClr val="accent2">
                      <a:satMod val="175000"/>
                      <a:alpha val="40000"/>
                    </a:schemeClr>
                  </a:glow>
                </a:effectLst>
              </a:rPr>
            </a:br>
            <a:r>
              <a:rPr lang="en-US" sz="1400" dirty="0" smtClean="0">
                <a:ln w="6350">
                  <a:noFill/>
                </a:ln>
                <a:solidFill>
                  <a:schemeClr val="tx1"/>
                </a:solidFill>
                <a:effectLst>
                  <a:glow rad="4572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Gunnison, Colorado</a:t>
            </a:r>
            <a:endParaRPr lang="en-US" sz="1400" dirty="0">
              <a:ln w="6350">
                <a:noFill/>
              </a:ln>
              <a:solidFill>
                <a:schemeClr val="tx1"/>
              </a:solidFill>
              <a:effectLst>
                <a:glow rad="4572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5" name="Rectangle 13"/>
          <p:cNvSpPr txBox="1">
            <a:spLocks noChangeArrowheads="1"/>
          </p:cNvSpPr>
          <p:nvPr/>
        </p:nvSpPr>
        <p:spPr>
          <a:xfrm>
            <a:off x="3464183" y="4599636"/>
            <a:ext cx="2499357" cy="145025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rgbClr val="CCFF66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sz="2400" b="1" dirty="0" smtClean="0">
                <a:ln w="6350">
                  <a:noFill/>
                </a:ln>
                <a:solidFill>
                  <a:schemeClr val="tx1"/>
                </a:solidFill>
                <a:effectLst>
                  <a:glow rad="4572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Jerry </a:t>
            </a:r>
            <a:r>
              <a:rPr lang="en-US" sz="2400" b="1" dirty="0" err="1" smtClean="0">
                <a:ln w="6350">
                  <a:noFill/>
                </a:ln>
                <a:solidFill>
                  <a:schemeClr val="tx1"/>
                </a:solidFill>
                <a:effectLst>
                  <a:glow rad="4572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Rehfeldt</a:t>
            </a:r>
            <a:endParaRPr lang="en-US" sz="2400" b="1" dirty="0" smtClean="0">
              <a:ln w="6350">
                <a:noFill/>
              </a:ln>
              <a:solidFill>
                <a:schemeClr val="tx1"/>
              </a:solidFill>
              <a:effectLst>
                <a:glow rad="4572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  <a:p>
            <a:pPr>
              <a:spcBef>
                <a:spcPts val="0"/>
              </a:spcBef>
            </a:pPr>
            <a:r>
              <a:rPr lang="en-US" sz="2400" b="1" dirty="0" smtClean="0">
                <a:ln w="6350">
                  <a:noFill/>
                </a:ln>
                <a:solidFill>
                  <a:schemeClr val="tx1"/>
                </a:solidFill>
                <a:effectLst>
                  <a:glow rad="4572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Nick Crookston</a:t>
            </a:r>
          </a:p>
          <a:p>
            <a:pPr>
              <a:spcBef>
                <a:spcPts val="1200"/>
              </a:spcBef>
            </a:pPr>
            <a:r>
              <a:rPr lang="en-US" sz="1400" dirty="0" smtClean="0">
                <a:ln w="6350">
                  <a:noFill/>
                </a:ln>
                <a:solidFill>
                  <a:schemeClr val="tx1"/>
                </a:solidFill>
                <a:effectLst>
                  <a:glow rad="4572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US Forest Service</a:t>
            </a:r>
            <a:br>
              <a:rPr lang="en-US" sz="1400" dirty="0" smtClean="0">
                <a:ln w="6350">
                  <a:noFill/>
                </a:ln>
                <a:solidFill>
                  <a:schemeClr val="tx1"/>
                </a:solidFill>
                <a:effectLst>
                  <a:glow rad="457200">
                    <a:schemeClr val="accent2">
                      <a:satMod val="175000"/>
                      <a:alpha val="40000"/>
                    </a:schemeClr>
                  </a:glow>
                </a:effectLst>
              </a:rPr>
            </a:br>
            <a:r>
              <a:rPr lang="en-US" sz="1400" dirty="0" smtClean="0">
                <a:ln w="6350">
                  <a:noFill/>
                </a:ln>
                <a:solidFill>
                  <a:schemeClr val="tx1"/>
                </a:solidFill>
                <a:effectLst>
                  <a:glow rad="4572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Rocky Mtn. Res. Station</a:t>
            </a:r>
            <a:br>
              <a:rPr lang="en-US" sz="1400" dirty="0" smtClean="0">
                <a:ln w="6350">
                  <a:noFill/>
                </a:ln>
                <a:solidFill>
                  <a:schemeClr val="tx1"/>
                </a:solidFill>
                <a:effectLst>
                  <a:glow rad="457200">
                    <a:schemeClr val="accent2">
                      <a:satMod val="175000"/>
                      <a:alpha val="40000"/>
                    </a:schemeClr>
                  </a:glow>
                </a:effectLst>
              </a:rPr>
            </a:br>
            <a:r>
              <a:rPr lang="en-US" sz="1400" dirty="0" smtClean="0">
                <a:ln w="6350">
                  <a:noFill/>
                </a:ln>
                <a:solidFill>
                  <a:schemeClr val="tx1"/>
                </a:solidFill>
                <a:effectLst>
                  <a:glow rad="4572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Moscow, Idaho</a:t>
            </a:r>
            <a:endParaRPr lang="en-US" sz="1400" dirty="0">
              <a:ln w="6350">
                <a:noFill/>
              </a:ln>
              <a:solidFill>
                <a:schemeClr val="tx1"/>
              </a:solidFill>
              <a:effectLst>
                <a:glow rad="4572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578740" y="2141317"/>
            <a:ext cx="5847964" cy="8941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rgbClr val="CCFF66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A Practical Management Strategy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7600" y="106326"/>
            <a:ext cx="7823200" cy="914400"/>
          </a:xfrm>
        </p:spPr>
        <p:txBody>
          <a:bodyPr>
            <a:normAutofit/>
          </a:bodyPr>
          <a:lstStyle/>
          <a:p>
            <a:r>
              <a:rPr lang="en-US" dirty="0" err="1" smtClean="0"/>
              <a:t>Bioclimate</a:t>
            </a:r>
            <a:r>
              <a:rPr lang="en-US" dirty="0" smtClean="0"/>
              <a:t> models - how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1460664" y="1151906"/>
            <a:ext cx="7480135" cy="5523532"/>
          </a:xfrm>
        </p:spPr>
        <p:txBody>
          <a:bodyPr>
            <a:normAutofit/>
          </a:bodyPr>
          <a:lstStyle/>
          <a:p>
            <a:pPr>
              <a:spcBef>
                <a:spcPts val="600"/>
              </a:spcBef>
            </a:pPr>
            <a:r>
              <a:rPr lang="en-US" dirty="0"/>
              <a:t>Training data</a:t>
            </a:r>
          </a:p>
          <a:p>
            <a:pPr lvl="1">
              <a:spcBef>
                <a:spcPts val="600"/>
              </a:spcBef>
            </a:pPr>
            <a:r>
              <a:rPr lang="en-US" dirty="0"/>
              <a:t>Many points of known presence/absence</a:t>
            </a:r>
          </a:p>
          <a:p>
            <a:pPr lvl="2">
              <a:spcBef>
                <a:spcPts val="600"/>
              </a:spcBef>
            </a:pPr>
            <a:r>
              <a:rPr lang="en-US" dirty="0"/>
              <a:t>Mostly spatial veg data like </a:t>
            </a:r>
            <a:r>
              <a:rPr lang="en-US" dirty="0" err="1"/>
              <a:t>FSVeg</a:t>
            </a:r>
            <a:r>
              <a:rPr lang="en-US" dirty="0"/>
              <a:t> and FIA plots</a:t>
            </a:r>
          </a:p>
          <a:p>
            <a:pPr lvl="1">
              <a:spcBef>
                <a:spcPts val="600"/>
              </a:spcBef>
            </a:pPr>
            <a:r>
              <a:rPr lang="en-US" dirty="0"/>
              <a:t>Long-term historical climate at each point</a:t>
            </a:r>
          </a:p>
          <a:p>
            <a:pPr lvl="2">
              <a:spcBef>
                <a:spcPts val="600"/>
              </a:spcBef>
            </a:pPr>
            <a:r>
              <a:rPr lang="en-US" dirty="0"/>
              <a:t>Use reference climate 1961-1990</a:t>
            </a:r>
          </a:p>
          <a:p>
            <a:pPr lvl="2">
              <a:spcBef>
                <a:spcPts val="600"/>
              </a:spcBef>
            </a:pPr>
            <a:r>
              <a:rPr lang="en-US" dirty="0" smtClean="0"/>
              <a:t>Also </a:t>
            </a:r>
            <a:r>
              <a:rPr lang="en-US" dirty="0"/>
              <a:t>use slope and aspect</a:t>
            </a:r>
          </a:p>
          <a:p>
            <a:pPr>
              <a:spcBef>
                <a:spcPts val="1800"/>
              </a:spcBef>
            </a:pPr>
            <a:r>
              <a:rPr lang="en-US" dirty="0"/>
              <a:t>“Random forests” algorithm in R</a:t>
            </a:r>
          </a:p>
          <a:p>
            <a:pPr lvl="1">
              <a:spcBef>
                <a:spcPts val="600"/>
              </a:spcBef>
            </a:pPr>
            <a:r>
              <a:rPr lang="en-US" dirty="0"/>
              <a:t>“forests” of many decision “trees”, using random subsets of training </a:t>
            </a:r>
            <a:r>
              <a:rPr lang="en-US" dirty="0" smtClean="0"/>
              <a:t>data</a:t>
            </a:r>
          </a:p>
        </p:txBody>
      </p:sp>
    </p:spTree>
    <p:extLst>
      <p:ext uri="{BB962C8B-B14F-4D97-AF65-F5344CB8AC3E}">
        <p14:creationId xmlns:p14="http://schemas.microsoft.com/office/powerpoint/2010/main" val="4075694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7600" y="0"/>
            <a:ext cx="7823200" cy="843148"/>
          </a:xfrm>
        </p:spPr>
        <p:txBody>
          <a:bodyPr>
            <a:normAutofit/>
          </a:bodyPr>
          <a:lstStyle/>
          <a:p>
            <a:r>
              <a:rPr lang="en-US" dirty="0" err="1" smtClean="0"/>
              <a:t>Bioclimate</a:t>
            </a:r>
            <a:r>
              <a:rPr lang="en-US" dirty="0" smtClean="0"/>
              <a:t> models - how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1460664" y="1151906"/>
            <a:ext cx="7480135" cy="5523532"/>
          </a:xfrm>
        </p:spPr>
        <p:txBody>
          <a:bodyPr>
            <a:normAutofit/>
          </a:bodyPr>
          <a:lstStyle/>
          <a:p>
            <a:pPr>
              <a:spcBef>
                <a:spcPts val="2400"/>
              </a:spcBef>
            </a:pPr>
            <a:r>
              <a:rPr lang="en-US" dirty="0" smtClean="0"/>
              <a:t>Make it spatial</a:t>
            </a:r>
          </a:p>
          <a:p>
            <a:pPr lvl="1">
              <a:spcBef>
                <a:spcPts val="2400"/>
              </a:spcBef>
            </a:pPr>
            <a:r>
              <a:rPr lang="en-US" dirty="0" smtClean="0"/>
              <a:t>Instead of inputting a single set of climate variables, input grids of variables</a:t>
            </a:r>
          </a:p>
          <a:p>
            <a:pPr lvl="1">
              <a:spcBef>
                <a:spcPts val="2400"/>
              </a:spcBef>
            </a:pPr>
            <a:r>
              <a:rPr lang="en-US" dirty="0" smtClean="0"/>
              <a:t>Model votes on suitability for each </a:t>
            </a:r>
            <a:r>
              <a:rPr lang="en-US" dirty="0" err="1" smtClean="0"/>
              <a:t>gridpoint</a:t>
            </a:r>
            <a:endParaRPr lang="en-US" dirty="0" smtClean="0"/>
          </a:p>
          <a:p>
            <a:pPr lvl="1">
              <a:spcBef>
                <a:spcPts val="2400"/>
              </a:spcBef>
            </a:pPr>
            <a:r>
              <a:rPr lang="en-US" dirty="0" smtClean="0"/>
              <a:t>Construct a grid of votes </a:t>
            </a:r>
            <a:r>
              <a:rPr lang="en-US" dirty="0" smtClean="0">
                <a:sym typeface="Wingdings" panose="05000000000000000000" pitchFamily="2" charset="2"/>
              </a:rPr>
              <a:t> map</a:t>
            </a:r>
          </a:p>
        </p:txBody>
      </p:sp>
    </p:spTree>
    <p:extLst>
      <p:ext uri="{BB962C8B-B14F-4D97-AF65-F5344CB8AC3E}">
        <p14:creationId xmlns:p14="http://schemas.microsoft.com/office/powerpoint/2010/main" val="849227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092" y="-1251531"/>
            <a:ext cx="8229600" cy="8229600"/>
          </a:xfrm>
        </p:spPr>
      </p:pic>
      <p:sp>
        <p:nvSpPr>
          <p:cNvPr id="3" name="TextBox 2"/>
          <p:cNvSpPr txBox="1"/>
          <p:nvPr/>
        </p:nvSpPr>
        <p:spPr>
          <a:xfrm>
            <a:off x="515092" y="6342925"/>
            <a:ext cx="20718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Engelmann spruce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3023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Process for projecting models into the future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57200" y="2224431"/>
            <a:ext cx="77961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CCFF66"/>
                </a:solidFill>
              </a:rPr>
              <a:t>3 GCMs x 3 RCPs </a:t>
            </a:r>
            <a:r>
              <a:rPr lang="en-US" sz="2400" dirty="0" smtClean="0">
                <a:solidFill>
                  <a:srgbClr val="CCFF66"/>
                </a:solidFill>
                <a:sym typeface="Wingdings" panose="05000000000000000000" pitchFamily="2" charset="2"/>
              </a:rPr>
              <a:t> 9 climates  downscaled </a:t>
            </a:r>
            <a:endParaRPr lang="en-US" sz="2400" dirty="0">
              <a:solidFill>
                <a:srgbClr val="CCFF66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42402" y="3466619"/>
            <a:ext cx="155887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1">
                    <a:lumMod val="85000"/>
                  </a:schemeClr>
                </a:solidFill>
              </a:rPr>
              <a:t>Global climate models used by IPCC:</a:t>
            </a:r>
          </a:p>
          <a:p>
            <a:r>
              <a:rPr lang="en-US" dirty="0" smtClean="0">
                <a:solidFill>
                  <a:schemeClr val="tx1">
                    <a:lumMod val="85000"/>
                  </a:schemeClr>
                </a:solidFill>
              </a:rPr>
              <a:t>CCSM4</a:t>
            </a:r>
          </a:p>
          <a:p>
            <a:r>
              <a:rPr lang="en-US" dirty="0" smtClean="0">
                <a:solidFill>
                  <a:schemeClr val="tx1">
                    <a:lumMod val="85000"/>
                  </a:schemeClr>
                </a:solidFill>
              </a:rPr>
              <a:t>GFDLCM3</a:t>
            </a:r>
          </a:p>
          <a:p>
            <a:r>
              <a:rPr lang="en-US" dirty="0" smtClean="0">
                <a:solidFill>
                  <a:schemeClr val="tx1">
                    <a:lumMod val="85000"/>
                  </a:schemeClr>
                </a:solidFill>
              </a:rPr>
              <a:t>HadGEM2ES</a:t>
            </a:r>
            <a:endParaRPr lang="en-US" dirty="0">
              <a:solidFill>
                <a:schemeClr val="tx1">
                  <a:lumMod val="85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160316" y="4338626"/>
            <a:ext cx="186304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1">
                    <a:lumMod val="85000"/>
                  </a:schemeClr>
                </a:solidFill>
              </a:rPr>
              <a:t>Greenhouse-gas scenarios</a:t>
            </a:r>
          </a:p>
          <a:p>
            <a:r>
              <a:rPr lang="en-US" dirty="0" smtClean="0">
                <a:solidFill>
                  <a:schemeClr val="tx1">
                    <a:lumMod val="85000"/>
                  </a:schemeClr>
                </a:solidFill>
              </a:rPr>
              <a:t>4.6</a:t>
            </a:r>
          </a:p>
          <a:p>
            <a:r>
              <a:rPr lang="en-US" dirty="0" smtClean="0">
                <a:solidFill>
                  <a:schemeClr val="tx1">
                    <a:lumMod val="85000"/>
                  </a:schemeClr>
                </a:solidFill>
              </a:rPr>
              <a:t>6.0</a:t>
            </a:r>
          </a:p>
          <a:p>
            <a:r>
              <a:rPr lang="en-US" dirty="0" smtClean="0">
                <a:solidFill>
                  <a:schemeClr val="tx1">
                    <a:lumMod val="85000"/>
                  </a:schemeClr>
                </a:solidFill>
              </a:rPr>
              <a:t>8.5</a:t>
            </a:r>
            <a:endParaRPr lang="en-US" dirty="0">
              <a:solidFill>
                <a:schemeClr val="tx1">
                  <a:lumMod val="85000"/>
                </a:schemeClr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153943" y="4339702"/>
            <a:ext cx="132343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>
                <a:solidFill>
                  <a:srgbClr val="CCFF66"/>
                </a:solidFill>
                <a:sym typeface="Wingdings" panose="05000000000000000000" pitchFamily="2" charset="2"/>
              </a:rPr>
              <a:t>v</a:t>
            </a:r>
            <a:r>
              <a:rPr lang="en-US" sz="2400" smtClean="0">
                <a:solidFill>
                  <a:srgbClr val="CCFF66"/>
                </a:solidFill>
                <a:sym typeface="Wingdings" panose="05000000000000000000" pitchFamily="2" charset="2"/>
              </a:rPr>
              <a:t>otes</a:t>
            </a:r>
            <a:endParaRPr lang="en-US" sz="2400" dirty="0" smtClean="0">
              <a:solidFill>
                <a:srgbClr val="CCFF66"/>
              </a:solidFill>
              <a:sym typeface="Wingdings" panose="05000000000000000000" pitchFamily="2" charset="2"/>
            </a:endParaRPr>
          </a:p>
          <a:p>
            <a:pPr algn="ctr"/>
            <a:r>
              <a:rPr lang="en-US" sz="2400" dirty="0" smtClean="0">
                <a:solidFill>
                  <a:srgbClr val="CCFF66"/>
                </a:solidFill>
                <a:sym typeface="Wingdings" panose="05000000000000000000" pitchFamily="2" charset="2"/>
              </a:rPr>
              <a:t>averaged</a:t>
            </a:r>
            <a:endParaRPr lang="en-US" sz="2400" dirty="0"/>
          </a:p>
        </p:txBody>
      </p:sp>
      <p:sp>
        <p:nvSpPr>
          <p:cNvPr id="8" name="Rectangle 7"/>
          <p:cNvSpPr/>
          <p:nvPr/>
        </p:nvSpPr>
        <p:spPr>
          <a:xfrm>
            <a:off x="7027650" y="2227876"/>
            <a:ext cx="1576024" cy="830997"/>
          </a:xfrm>
          <a:prstGeom prst="rect">
            <a:avLst/>
          </a:prstGeom>
        </p:spPr>
        <p:txBody>
          <a:bodyPr wrap="square">
            <a:spAutoFit/>
            <a:scene3d>
              <a:camera prst="orthographicFront">
                <a:rot lat="0" lon="0" rev="0"/>
              </a:camera>
              <a:lightRig rig="threePt" dir="t"/>
            </a:scene3d>
          </a:bodyPr>
          <a:lstStyle/>
          <a:p>
            <a:pPr algn="ctr"/>
            <a:r>
              <a:rPr lang="en-US" sz="2400" dirty="0" err="1" smtClean="0">
                <a:solidFill>
                  <a:srgbClr val="CCFF66"/>
                </a:solidFill>
                <a:sym typeface="Wingdings" panose="05000000000000000000" pitchFamily="2" charset="2"/>
              </a:rPr>
              <a:t>bioclimate</a:t>
            </a:r>
            <a:r>
              <a:rPr lang="en-US" sz="2400" dirty="0" smtClean="0">
                <a:solidFill>
                  <a:srgbClr val="CCFF66"/>
                </a:solidFill>
                <a:sym typeface="Wingdings" panose="05000000000000000000" pitchFamily="2" charset="2"/>
              </a:rPr>
              <a:t> models</a:t>
            </a:r>
          </a:p>
        </p:txBody>
      </p:sp>
      <p:sp>
        <p:nvSpPr>
          <p:cNvPr id="9" name="Rectangle 8"/>
          <p:cNvSpPr/>
          <p:nvPr/>
        </p:nvSpPr>
        <p:spPr>
          <a:xfrm>
            <a:off x="7124608" y="3460931"/>
            <a:ext cx="138211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solidFill>
                  <a:srgbClr val="CCFF66"/>
                </a:solidFill>
                <a:sym typeface="Wingdings" panose="05000000000000000000" pitchFamily="2" charset="2"/>
              </a:rPr>
              <a:t>9 outputs</a:t>
            </a:r>
            <a:endParaRPr lang="en-US" sz="2400" dirty="0"/>
          </a:p>
        </p:txBody>
      </p:sp>
      <p:sp>
        <p:nvSpPr>
          <p:cNvPr id="11" name="Rectangle 10"/>
          <p:cNvSpPr/>
          <p:nvPr/>
        </p:nvSpPr>
        <p:spPr>
          <a:xfrm>
            <a:off x="7538663" y="3058873"/>
            <a:ext cx="553998" cy="462627"/>
          </a:xfrm>
          <a:prstGeom prst="rect">
            <a:avLst/>
          </a:prstGeom>
        </p:spPr>
        <p:txBody>
          <a:bodyPr vert="vert" wrap="none">
            <a:spAutoFit/>
          </a:bodyPr>
          <a:lstStyle/>
          <a:p>
            <a:r>
              <a:rPr lang="en-US" sz="2400" dirty="0">
                <a:solidFill>
                  <a:srgbClr val="CCFF66"/>
                </a:solidFill>
                <a:sym typeface="Wingdings" panose="05000000000000000000" pitchFamily="2" charset="2"/>
              </a:rPr>
              <a:t> </a:t>
            </a:r>
            <a:endParaRPr lang="en-US" sz="2400" dirty="0"/>
          </a:p>
        </p:txBody>
      </p:sp>
      <p:sp>
        <p:nvSpPr>
          <p:cNvPr id="12" name="Rectangle 11"/>
          <p:cNvSpPr/>
          <p:nvPr/>
        </p:nvSpPr>
        <p:spPr>
          <a:xfrm>
            <a:off x="7538663" y="3922596"/>
            <a:ext cx="553998" cy="462627"/>
          </a:xfrm>
          <a:prstGeom prst="rect">
            <a:avLst/>
          </a:prstGeom>
        </p:spPr>
        <p:txBody>
          <a:bodyPr vert="vert" wrap="none">
            <a:spAutoFit/>
          </a:bodyPr>
          <a:lstStyle/>
          <a:p>
            <a:r>
              <a:rPr lang="en-US" sz="2400" dirty="0">
                <a:solidFill>
                  <a:srgbClr val="CCFF66"/>
                </a:solidFill>
                <a:sym typeface="Wingdings" panose="05000000000000000000" pitchFamily="2" charset="2"/>
              </a:rPr>
              <a:t> </a:t>
            </a:r>
            <a:endParaRPr lang="en-US" sz="2400" dirty="0"/>
          </a:p>
        </p:txBody>
      </p:sp>
      <p:cxnSp>
        <p:nvCxnSpPr>
          <p:cNvPr id="14" name="Straight Connector 13"/>
          <p:cNvCxnSpPr/>
          <p:nvPr/>
        </p:nvCxnSpPr>
        <p:spPr>
          <a:xfrm flipV="1">
            <a:off x="843148" y="2686096"/>
            <a:ext cx="189013" cy="780042"/>
          </a:xfrm>
          <a:prstGeom prst="line">
            <a:avLst/>
          </a:prstGeom>
          <a:ln w="12700">
            <a:solidFill>
              <a:schemeClr val="tx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 flipV="1">
            <a:off x="2265710" y="2674541"/>
            <a:ext cx="85604" cy="1664085"/>
          </a:xfrm>
          <a:prstGeom prst="line">
            <a:avLst/>
          </a:prstGeom>
          <a:ln w="12700">
            <a:solidFill>
              <a:schemeClr val="tx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76502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3290" y="1768351"/>
            <a:ext cx="8463280" cy="1362075"/>
          </a:xfrm>
        </p:spPr>
        <p:txBody>
          <a:bodyPr>
            <a:normAutofit/>
          </a:bodyPr>
          <a:lstStyle/>
          <a:p>
            <a:r>
              <a:rPr lang="en-US" dirty="0" smtClean="0"/>
              <a:t>A strategy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7680" y="185039"/>
            <a:ext cx="7966393" cy="1500187"/>
          </a:xfrm>
        </p:spPr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Text Placeholder 2"/>
          <p:cNvSpPr txBox="1">
            <a:spLocks/>
          </p:cNvSpPr>
          <p:nvPr/>
        </p:nvSpPr>
        <p:spPr>
          <a:xfrm>
            <a:off x="438205" y="313689"/>
            <a:ext cx="7966393" cy="150018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Applying </a:t>
            </a:r>
            <a:r>
              <a:rPr lang="en-US" dirty="0" err="1" smtClean="0"/>
              <a:t>bioclimate</a:t>
            </a:r>
            <a:r>
              <a:rPr lang="en-US" dirty="0" smtClean="0"/>
              <a:t> models to forest management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3940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1290320" y="922152"/>
            <a:ext cx="7639718" cy="5813928"/>
          </a:xfrm>
        </p:spPr>
        <p:txBody>
          <a:bodyPr>
            <a:normAutofit/>
          </a:bodyPr>
          <a:lstStyle/>
          <a:p>
            <a:pPr marL="514350" indent="-514350">
              <a:spcBef>
                <a:spcPts val="3600"/>
              </a:spcBef>
              <a:buFont typeface="+mj-lt"/>
              <a:buAutoNum type="arabicPeriod"/>
            </a:pPr>
            <a:r>
              <a:rPr lang="en-US" sz="2400" dirty="0" smtClean="0"/>
              <a:t>Use difference in model output between reference and future periods to classify change zones</a:t>
            </a:r>
            <a:endParaRPr lang="en-US" sz="2400" dirty="0"/>
          </a:p>
          <a:p>
            <a:pPr marL="914400" lvl="1" indent="-514350">
              <a:spcBef>
                <a:spcPts val="600"/>
              </a:spcBef>
              <a:buFont typeface="+mj-lt"/>
              <a:buAutoNum type="alphaLcParenR"/>
            </a:pPr>
            <a:r>
              <a:rPr lang="en-US" sz="2000" dirty="0" smtClean="0"/>
              <a:t>Model output (“votes”) are 0 (no chance) to 1 (very likely)</a:t>
            </a:r>
          </a:p>
          <a:p>
            <a:pPr marL="914400" lvl="1" indent="-514350">
              <a:spcBef>
                <a:spcPts val="600"/>
              </a:spcBef>
              <a:buFont typeface="+mj-lt"/>
              <a:buAutoNum type="alphaLcParenR"/>
            </a:pPr>
            <a:endParaRPr lang="en-US" sz="2000" dirty="0" smtClean="0"/>
          </a:p>
          <a:p>
            <a:pPr marL="514350" indent="-514350">
              <a:spcBef>
                <a:spcPts val="1200"/>
              </a:spcBef>
              <a:buFont typeface="+mj-lt"/>
              <a:buAutoNum type="arabicPeriod"/>
            </a:pPr>
            <a:endParaRPr lang="en-US" sz="2000" dirty="0"/>
          </a:p>
          <a:p>
            <a:pPr marL="514350" indent="-514350">
              <a:spcBef>
                <a:spcPts val="1200"/>
              </a:spcBef>
              <a:buFont typeface="+mj-lt"/>
              <a:buAutoNum type="arabicPeriod"/>
            </a:pPr>
            <a:endParaRPr lang="en-US" sz="2000" dirty="0" smtClean="0"/>
          </a:p>
          <a:p>
            <a:pPr marL="514350" indent="-514350">
              <a:spcBef>
                <a:spcPts val="1200"/>
              </a:spcBef>
              <a:buFont typeface="+mj-lt"/>
              <a:buAutoNum type="arabicPeriod"/>
            </a:pPr>
            <a:endParaRPr lang="en-US" sz="2000" dirty="0" smtClean="0"/>
          </a:p>
          <a:p>
            <a:pPr marL="514350" indent="-514350">
              <a:spcBef>
                <a:spcPts val="1200"/>
              </a:spcBef>
              <a:buFont typeface="+mj-lt"/>
              <a:buAutoNum type="arabicPeriod"/>
            </a:pPr>
            <a:endParaRPr lang="en-US" sz="2000" dirty="0" smtClean="0"/>
          </a:p>
          <a:p>
            <a:pPr marL="514350" indent="-514350">
              <a:spcBef>
                <a:spcPts val="1200"/>
              </a:spcBef>
              <a:buFont typeface="+mj-lt"/>
              <a:buAutoNum type="arabicPeriod"/>
            </a:pPr>
            <a:endParaRPr lang="en-US" sz="2000" dirty="0"/>
          </a:p>
          <a:p>
            <a:pPr marL="514350" indent="-514350">
              <a:spcBef>
                <a:spcPts val="1200"/>
              </a:spcBef>
              <a:buFont typeface="+mj-lt"/>
              <a:buAutoNum type="arabicPeriod"/>
            </a:pPr>
            <a:r>
              <a:rPr lang="en-US" sz="2400" dirty="0" smtClean="0"/>
              <a:t>Develop management tactics and apply them to change zones where they have the greatest likelihood of success.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798845" y="128632"/>
            <a:ext cx="8229600" cy="662891"/>
          </a:xfrm>
        </p:spPr>
        <p:txBody>
          <a:bodyPr>
            <a:normAutofit/>
          </a:bodyPr>
          <a:lstStyle/>
          <a:p>
            <a:r>
              <a:rPr lang="en-US" sz="3600" dirty="0" smtClean="0"/>
              <a:t>Overview</a:t>
            </a:r>
            <a:endParaRPr lang="en-US" sz="3600" dirty="0"/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78042250"/>
              </p:ext>
            </p:extLst>
          </p:nvPr>
        </p:nvGraphicFramePr>
        <p:xfrm>
          <a:off x="2062179" y="2362663"/>
          <a:ext cx="6096000" cy="22250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32000"/>
                <a:gridCol w="2032000"/>
                <a:gridCol w="20320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solidFill>
                            <a:srgbClr val="CCFF66"/>
                          </a:solidFill>
                        </a:rPr>
                        <a:t>Change classes</a:t>
                      </a:r>
                      <a:endParaRPr lang="en-US" sz="2000" b="1" dirty="0">
                        <a:solidFill>
                          <a:srgbClr val="CCFF66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rgbClr val="CCFF66"/>
                          </a:solidFill>
                        </a:rPr>
                        <a:t>Reference</a:t>
                      </a:r>
                      <a:r>
                        <a:rPr lang="en-US" sz="2000" b="1" baseline="0" dirty="0" smtClean="0">
                          <a:solidFill>
                            <a:srgbClr val="CCFF66"/>
                          </a:solidFill>
                        </a:rPr>
                        <a:t> period</a:t>
                      </a:r>
                      <a:endParaRPr lang="en-US" sz="2000" b="1" dirty="0">
                        <a:solidFill>
                          <a:srgbClr val="CCFF66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rgbClr val="CCFF66"/>
                          </a:solidFill>
                        </a:rPr>
                        <a:t>2056-2065</a:t>
                      </a:r>
                      <a:endParaRPr lang="en-US" sz="2000" b="1" dirty="0">
                        <a:solidFill>
                          <a:srgbClr val="CCFF66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b="1" cap="small" baseline="0" dirty="0" smtClean="0">
                          <a:solidFill>
                            <a:srgbClr val="CCFF66"/>
                          </a:solidFill>
                        </a:rPr>
                        <a:t>Lost</a:t>
                      </a:r>
                      <a:endParaRPr lang="en-US" sz="2400" b="1" cap="small" baseline="0" dirty="0">
                        <a:solidFill>
                          <a:srgbClr val="CCFF66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rgbClr val="CCFF66"/>
                          </a:solidFill>
                        </a:rPr>
                        <a:t>≥ 0.5</a:t>
                      </a:r>
                      <a:endParaRPr lang="en-US" sz="2400" dirty="0">
                        <a:solidFill>
                          <a:srgbClr val="CCFF66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rgbClr val="CCFF66"/>
                          </a:solidFill>
                        </a:rPr>
                        <a:t>&lt; 0.3</a:t>
                      </a:r>
                      <a:endParaRPr lang="en-US" sz="2400" dirty="0">
                        <a:solidFill>
                          <a:srgbClr val="CCFF66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b="1" cap="small" baseline="0" dirty="0" smtClean="0">
                          <a:solidFill>
                            <a:srgbClr val="CCFF66"/>
                          </a:solidFill>
                        </a:rPr>
                        <a:t>Threatened</a:t>
                      </a:r>
                      <a:endParaRPr lang="en-US" sz="2400" b="1" cap="small" baseline="0" dirty="0">
                        <a:solidFill>
                          <a:srgbClr val="CCFF66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>
                          <a:solidFill>
                            <a:srgbClr val="CCFF66"/>
                          </a:solidFill>
                        </a:rPr>
                        <a:t>≥ 0.5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rgbClr val="CCFF66"/>
                          </a:solidFill>
                        </a:rPr>
                        <a:t>0.3-0.5</a:t>
                      </a:r>
                      <a:endParaRPr lang="en-US" sz="2400" dirty="0">
                        <a:solidFill>
                          <a:srgbClr val="CCFF66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b="1" cap="small" baseline="0" dirty="0" smtClean="0">
                          <a:solidFill>
                            <a:srgbClr val="CCFF66"/>
                          </a:solidFill>
                        </a:rPr>
                        <a:t>Persistent</a:t>
                      </a:r>
                      <a:endParaRPr lang="en-US" sz="2400" b="1" cap="small" baseline="0" dirty="0">
                        <a:solidFill>
                          <a:srgbClr val="CCFF66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rgbClr val="CCFF66"/>
                          </a:solidFill>
                        </a:rPr>
                        <a:t>≥ 0.5</a:t>
                      </a:r>
                      <a:endParaRPr lang="en-US" sz="2400" dirty="0">
                        <a:solidFill>
                          <a:srgbClr val="CCFF66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rgbClr val="CCFF66"/>
                          </a:solidFill>
                        </a:rPr>
                        <a:t>≥ 0.5</a:t>
                      </a:r>
                      <a:endParaRPr lang="en-US" sz="2400" dirty="0">
                        <a:solidFill>
                          <a:srgbClr val="CCFF66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b="1" cap="small" baseline="0" dirty="0" smtClean="0">
                          <a:solidFill>
                            <a:srgbClr val="CCFF66"/>
                          </a:solidFill>
                        </a:rPr>
                        <a:t>Emergent</a:t>
                      </a:r>
                      <a:endParaRPr lang="en-US" sz="2400" b="1" cap="small" baseline="0" dirty="0">
                        <a:solidFill>
                          <a:srgbClr val="CCFF66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rgbClr val="CCFF66"/>
                          </a:solidFill>
                        </a:rPr>
                        <a:t>&lt; 0.5</a:t>
                      </a:r>
                      <a:endParaRPr lang="en-US" sz="2400" dirty="0">
                        <a:solidFill>
                          <a:srgbClr val="CCFF66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>
                          <a:solidFill>
                            <a:srgbClr val="CCFF66"/>
                          </a:solidFill>
                        </a:rPr>
                        <a:t>≥ 0.5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22837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267" y="147710"/>
            <a:ext cx="8201465" cy="6710290"/>
          </a:xfrm>
        </p:spPr>
      </p:pic>
      <p:sp>
        <p:nvSpPr>
          <p:cNvPr id="5" name="TextBox 4"/>
          <p:cNvSpPr txBox="1"/>
          <p:nvPr/>
        </p:nvSpPr>
        <p:spPr>
          <a:xfrm>
            <a:off x="949125" y="6227709"/>
            <a:ext cx="20718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Aspen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7773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435" y="-1462353"/>
            <a:ext cx="8229600" cy="8229600"/>
          </a:xfrm>
        </p:spPr>
      </p:pic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567159" y="6135111"/>
            <a:ext cx="20718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Aspen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7494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3244"/>
            <a:ext cx="8229600" cy="1143000"/>
          </a:xfrm>
        </p:spPr>
        <p:txBody>
          <a:bodyPr/>
          <a:lstStyle/>
          <a:p>
            <a:r>
              <a:rPr lang="en-US" dirty="0" smtClean="0"/>
              <a:t>What do we do?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28045"/>
            <a:ext cx="8229600" cy="3003713"/>
          </a:xfrm>
        </p:spPr>
        <p:txBody>
          <a:bodyPr>
            <a:normAutofit lnSpcReduction="10000"/>
          </a:bodyPr>
          <a:lstStyle/>
          <a:p>
            <a:pPr>
              <a:spcBef>
                <a:spcPts val="2400"/>
              </a:spcBef>
            </a:pPr>
            <a:r>
              <a:rPr lang="en-US" dirty="0" smtClean="0"/>
              <a:t>Using mechanical disturbance or fire:</a:t>
            </a:r>
          </a:p>
          <a:p>
            <a:pPr lvl="1">
              <a:spcBef>
                <a:spcPts val="1200"/>
              </a:spcBef>
            </a:pPr>
            <a:r>
              <a:rPr lang="en-US" b="1" u="sng" dirty="0" smtClean="0"/>
              <a:t>Resilience</a:t>
            </a:r>
            <a:r>
              <a:rPr lang="en-US" dirty="0" smtClean="0"/>
              <a:t>: Regenerate mature aspen. </a:t>
            </a:r>
            <a:r>
              <a:rPr lang="en-US" dirty="0"/>
              <a:t>Younger </a:t>
            </a:r>
            <a:r>
              <a:rPr lang="en-US" dirty="0" smtClean="0"/>
              <a:t>aspen is more resilient </a:t>
            </a:r>
            <a:r>
              <a:rPr lang="en-US" dirty="0"/>
              <a:t>to </a:t>
            </a:r>
            <a:r>
              <a:rPr lang="en-US" dirty="0" smtClean="0"/>
              <a:t>extreme drought. </a:t>
            </a:r>
            <a:r>
              <a:rPr lang="en-US" dirty="0"/>
              <a:t>This </a:t>
            </a:r>
            <a:r>
              <a:rPr lang="en-US" dirty="0" smtClean="0"/>
              <a:t>can be done in mixed stands.</a:t>
            </a:r>
          </a:p>
          <a:p>
            <a:pPr lvl="1">
              <a:spcBef>
                <a:spcPts val="1200"/>
              </a:spcBef>
            </a:pPr>
            <a:r>
              <a:rPr lang="en-US" b="1" u="sng" dirty="0" smtClean="0"/>
              <a:t>Recovery</a:t>
            </a:r>
            <a:r>
              <a:rPr lang="en-US" dirty="0" smtClean="0"/>
              <a:t>: Regenerate SAD-affected stands before canopy loss is too high to avoid losing them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2046" y="4064302"/>
            <a:ext cx="3682409" cy="27618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8616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Resilience of Youth</a:t>
            </a:r>
            <a:endParaRPr lang="en-US" dirty="0"/>
          </a:p>
        </p:txBody>
      </p:sp>
      <p:sp>
        <p:nvSpPr>
          <p:cNvPr id="4" name="Rectangle 9"/>
          <p:cNvSpPr txBox="1">
            <a:spLocks noChangeArrowheads="1"/>
          </p:cNvSpPr>
          <p:nvPr/>
        </p:nvSpPr>
        <p:spPr>
          <a:xfrm>
            <a:off x="150125" y="1778438"/>
            <a:ext cx="2811439" cy="4020403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rgbClr val="CCFF66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rgbClr val="CCFF66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rgbClr val="CCFF66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rgbClr val="CCFF66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rgbClr val="CCFF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2400"/>
              </a:spcBef>
            </a:pPr>
            <a:r>
              <a:rPr lang="en-US" sz="2000" dirty="0" smtClean="0"/>
              <a:t>10-acre patch cut 1984</a:t>
            </a:r>
          </a:p>
          <a:p>
            <a:pPr>
              <a:spcBef>
                <a:spcPts val="2400"/>
              </a:spcBef>
            </a:pPr>
            <a:r>
              <a:rPr lang="en-US" sz="2000" dirty="0" smtClean="0"/>
              <a:t>Healthy regeneration surrounded by dead and dying unmanaged aspen</a:t>
            </a:r>
          </a:p>
          <a:p>
            <a:pPr>
              <a:spcBef>
                <a:spcPts val="2400"/>
              </a:spcBef>
            </a:pPr>
            <a:r>
              <a:rPr lang="en-US" sz="2000" dirty="0" smtClean="0"/>
              <a:t>Age &lt;40 unaffected</a:t>
            </a:r>
          </a:p>
          <a:p>
            <a:pPr>
              <a:spcBef>
                <a:spcPts val="2400"/>
              </a:spcBef>
            </a:pPr>
            <a:r>
              <a:rPr lang="en-US" sz="2000" dirty="0" smtClean="0"/>
              <a:t>Age diversity enhanced resilience to SAD</a:t>
            </a:r>
            <a:endParaRPr lang="en-US" sz="2000" dirty="0"/>
          </a:p>
        </p:txBody>
      </p:sp>
      <p:pic>
        <p:nvPicPr>
          <p:cNvPr id="5" name="Picture 4" descr="terror_ck_regenarea_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3117377" y="1733266"/>
            <a:ext cx="5950424" cy="44628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98700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92297"/>
            <a:ext cx="8229600" cy="662891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01328"/>
            <a:ext cx="8229600" cy="4689568"/>
          </a:xfrm>
        </p:spPr>
        <p:txBody>
          <a:bodyPr>
            <a:noAutofit/>
          </a:bodyPr>
          <a:lstStyle/>
          <a:p>
            <a:pPr marL="357188" indent="-357188">
              <a:spcBef>
                <a:spcPts val="3600"/>
              </a:spcBef>
              <a:buFont typeface="+mj-lt"/>
              <a:buAutoNum type="arabicPeriod"/>
            </a:pPr>
            <a:r>
              <a:rPr lang="en-US" dirty="0" smtClean="0"/>
              <a:t> Climate change and recent forest disturbance</a:t>
            </a:r>
          </a:p>
          <a:p>
            <a:pPr marL="357188" indent="-357188">
              <a:spcBef>
                <a:spcPts val="3600"/>
              </a:spcBef>
              <a:buFont typeface="+mj-lt"/>
              <a:buAutoNum type="arabicPeriod"/>
            </a:pPr>
            <a:r>
              <a:rPr lang="en-US" dirty="0" smtClean="0"/>
              <a:t> </a:t>
            </a:r>
            <a:r>
              <a:rPr lang="en-US" dirty="0" err="1" smtClean="0"/>
              <a:t>Bioclimate</a:t>
            </a:r>
            <a:r>
              <a:rPr lang="en-US" dirty="0" smtClean="0"/>
              <a:t> models</a:t>
            </a:r>
          </a:p>
          <a:p>
            <a:pPr marL="357188" indent="-357188">
              <a:spcBef>
                <a:spcPts val="3600"/>
              </a:spcBef>
              <a:buFont typeface="+mj-lt"/>
              <a:buAutoNum type="arabicPeriod"/>
            </a:pPr>
            <a:r>
              <a:rPr lang="en-US" dirty="0" smtClean="0"/>
              <a:t> Strategy for applying models to forest management</a:t>
            </a:r>
          </a:p>
          <a:p>
            <a:pPr marL="357188" indent="-357188">
              <a:spcBef>
                <a:spcPts val="3600"/>
              </a:spcBef>
              <a:buFont typeface="+mj-lt"/>
              <a:buAutoNum type="arabicPeriod"/>
            </a:pPr>
            <a:r>
              <a:rPr lang="en-US" dirty="0" smtClean="0"/>
              <a:t> Southwest Colorado </a:t>
            </a:r>
            <a:r>
              <a:rPr lang="en-US" dirty="0" err="1" smtClean="0"/>
              <a:t>Bioclimate</a:t>
            </a:r>
            <a:r>
              <a:rPr lang="en-US" dirty="0" smtClean="0"/>
              <a:t> Project</a:t>
            </a:r>
          </a:p>
        </p:txBody>
      </p:sp>
    </p:spTree>
    <p:extLst>
      <p:ext uri="{BB962C8B-B14F-4D97-AF65-F5344CB8AC3E}">
        <p14:creationId xmlns:p14="http://schemas.microsoft.com/office/powerpoint/2010/main" val="847310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print"/>
          <a:srcRect r="40163"/>
          <a:stretch>
            <a:fillRect/>
          </a:stretch>
        </p:blipFill>
        <p:spPr bwMode="auto">
          <a:xfrm>
            <a:off x="5257800" y="1371600"/>
            <a:ext cx="3628178" cy="4545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381000" y="0"/>
            <a:ext cx="8458200" cy="900953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 defTabSz="914400">
              <a:spcBef>
                <a:spcPct val="0"/>
              </a:spcBef>
              <a:defRPr/>
            </a:pPr>
            <a:r>
              <a:rPr lang="en-US" sz="4400" dirty="0" smtClean="0">
                <a:solidFill>
                  <a:srgbClr val="CCFF66"/>
                </a:solidFill>
              </a:rPr>
              <a:t>Can cutting bring it back? - CO</a:t>
            </a:r>
            <a:endParaRPr lang="en-US" sz="4400" dirty="0">
              <a:solidFill>
                <a:srgbClr val="CCFF66"/>
              </a:solidFill>
            </a:endParaRPr>
          </a:p>
        </p:txBody>
      </p:sp>
      <p:sp>
        <p:nvSpPr>
          <p:cNvPr id="9" name="Text Placeholder 2"/>
          <p:cNvSpPr txBox="1">
            <a:spLocks/>
          </p:cNvSpPr>
          <p:nvPr/>
        </p:nvSpPr>
        <p:spPr>
          <a:xfrm>
            <a:off x="152400" y="6127844"/>
            <a:ext cx="5105400" cy="529623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defTabSz="914400">
              <a:spcBef>
                <a:spcPct val="20000"/>
              </a:spcBef>
              <a:defRPr/>
            </a:pPr>
            <a:r>
              <a:rPr lang="en-US" dirty="0" smtClean="0">
                <a:solidFill>
                  <a:srgbClr val="CCFF66"/>
                </a:solidFill>
              </a:rPr>
              <a:t>Wayne </a:t>
            </a:r>
            <a:r>
              <a:rPr lang="en-US" dirty="0" err="1" smtClean="0">
                <a:solidFill>
                  <a:srgbClr val="CCFF66"/>
                </a:solidFill>
              </a:rPr>
              <a:t>Shepperd</a:t>
            </a:r>
            <a:r>
              <a:rPr lang="en-US" dirty="0" smtClean="0">
                <a:solidFill>
                  <a:srgbClr val="CCFF66"/>
                </a:solidFill>
              </a:rPr>
              <a:t> &amp; Skip Smith</a:t>
            </a:r>
          </a:p>
        </p:txBody>
      </p:sp>
      <p:graphicFrame>
        <p:nvGraphicFramePr>
          <p:cNvPr id="12" name="Chart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09610726"/>
              </p:ext>
            </p:extLst>
          </p:nvPr>
        </p:nvGraphicFramePr>
        <p:xfrm>
          <a:off x="152400" y="1310014"/>
          <a:ext cx="4897272" cy="459301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92388639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12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2" grpId="0" uiExpand="1">
        <p:bldSub>
          <a:bldChart bld="series" animBg="0"/>
        </p:bldSub>
      </p:bldGraphic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1652355" y="961901"/>
            <a:ext cx="7241474" cy="5774179"/>
          </a:xfrm>
        </p:spPr>
        <p:txBody>
          <a:bodyPr>
            <a:normAutofit fontScale="92500"/>
          </a:bodyPr>
          <a:lstStyle/>
          <a:p>
            <a:pPr marL="0" indent="0">
              <a:spcBef>
                <a:spcPts val="1200"/>
              </a:spcBef>
              <a:buNone/>
            </a:pPr>
            <a:r>
              <a:rPr lang="en-US" cap="small" dirty="0" smtClean="0"/>
              <a:t>Lost</a:t>
            </a:r>
            <a:r>
              <a:rPr lang="en-US" dirty="0" smtClean="0"/>
              <a:t> zone</a:t>
            </a:r>
          </a:p>
          <a:p>
            <a:pPr marL="400050" lvl="1" indent="0">
              <a:spcBef>
                <a:spcPts val="1200"/>
              </a:spcBef>
              <a:buNone/>
            </a:pPr>
            <a:r>
              <a:rPr lang="en-US" sz="2400" dirty="0" smtClean="0"/>
              <a:t>In general, do not invest in resilience/recovery </a:t>
            </a:r>
            <a:r>
              <a:rPr lang="en-US" sz="2400" dirty="0"/>
              <a:t>treatments.  Treat </a:t>
            </a:r>
            <a:r>
              <a:rPr lang="en-US" sz="2400" dirty="0" smtClean="0"/>
              <a:t>only for </a:t>
            </a:r>
            <a:r>
              <a:rPr lang="en-US" sz="2400" dirty="0"/>
              <a:t>short-term </a:t>
            </a:r>
            <a:r>
              <a:rPr lang="en-US" sz="2400" dirty="0" smtClean="0"/>
              <a:t>benefits</a:t>
            </a:r>
            <a:r>
              <a:rPr lang="en-US" sz="2400" dirty="0"/>
              <a:t> </a:t>
            </a:r>
            <a:r>
              <a:rPr lang="en-US" sz="2400" dirty="0" smtClean="0"/>
              <a:t>or type change.</a:t>
            </a:r>
          </a:p>
          <a:p>
            <a:pPr marL="0" indent="0">
              <a:spcBef>
                <a:spcPts val="1200"/>
              </a:spcBef>
              <a:buNone/>
            </a:pPr>
            <a:r>
              <a:rPr lang="en-US" cap="small" dirty="0" smtClean="0"/>
              <a:t>Threatened</a:t>
            </a:r>
            <a:r>
              <a:rPr lang="en-US" dirty="0" smtClean="0"/>
              <a:t> zone</a:t>
            </a:r>
            <a:endParaRPr lang="en-US" dirty="0"/>
          </a:p>
          <a:p>
            <a:pPr marL="400050" lvl="1" indent="0">
              <a:spcBef>
                <a:spcPts val="1200"/>
              </a:spcBef>
              <a:buNone/>
            </a:pPr>
            <a:r>
              <a:rPr lang="en-US" sz="2400" dirty="0"/>
              <a:t>Focus resilience and recovery treatments here to increase likelihood of aspen survival.</a:t>
            </a:r>
            <a:endParaRPr lang="en-US" sz="2400" dirty="0" smtClean="0"/>
          </a:p>
          <a:p>
            <a:pPr marL="0" indent="0">
              <a:spcBef>
                <a:spcPts val="1200"/>
              </a:spcBef>
              <a:buNone/>
            </a:pPr>
            <a:r>
              <a:rPr lang="en-US" cap="small" dirty="0" smtClean="0"/>
              <a:t>Persistent</a:t>
            </a:r>
            <a:r>
              <a:rPr lang="en-US" dirty="0" smtClean="0"/>
              <a:t> zone</a:t>
            </a:r>
          </a:p>
          <a:p>
            <a:pPr marL="400050" lvl="1" indent="0">
              <a:spcBef>
                <a:spcPts val="1200"/>
              </a:spcBef>
              <a:buNone/>
            </a:pPr>
            <a:r>
              <a:rPr lang="en-US" sz="2400" dirty="0"/>
              <a:t>Normal </a:t>
            </a:r>
            <a:r>
              <a:rPr lang="en-US" sz="2400" dirty="0" smtClean="0"/>
              <a:t>management, resilience, recovery.  </a:t>
            </a:r>
            <a:r>
              <a:rPr lang="en-US" sz="2400" dirty="0"/>
              <a:t>Favor existing aspen near </a:t>
            </a:r>
            <a:r>
              <a:rPr lang="en-US" sz="2400" cap="small" dirty="0"/>
              <a:t>Emergent</a:t>
            </a:r>
            <a:r>
              <a:rPr lang="en-US" sz="2400" dirty="0"/>
              <a:t> </a:t>
            </a:r>
            <a:r>
              <a:rPr lang="en-US" sz="2400" dirty="0" smtClean="0"/>
              <a:t>zone.</a:t>
            </a:r>
          </a:p>
          <a:p>
            <a:pPr marL="0" indent="0">
              <a:spcBef>
                <a:spcPts val="1200"/>
              </a:spcBef>
              <a:buNone/>
            </a:pPr>
            <a:r>
              <a:rPr lang="en-US" cap="small" dirty="0" smtClean="0"/>
              <a:t>Emergent</a:t>
            </a:r>
            <a:r>
              <a:rPr lang="en-US" dirty="0" smtClean="0"/>
              <a:t> zone</a:t>
            </a:r>
          </a:p>
          <a:p>
            <a:pPr marL="400050" lvl="1" indent="0">
              <a:spcBef>
                <a:spcPts val="1200"/>
              </a:spcBef>
              <a:buNone/>
            </a:pPr>
            <a:r>
              <a:rPr lang="en-US" sz="2400" dirty="0"/>
              <a:t>Consider disturbance treatments to facilitate migration.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798845" y="141571"/>
            <a:ext cx="8229600" cy="662891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Where do we do it?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3136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373322" y="1378736"/>
            <a:ext cx="3994538" cy="5329706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sz="2800" dirty="0" smtClean="0"/>
              <a:t>Promote existing aspen near newly suitable areas to enhance seeding potential</a:t>
            </a:r>
          </a:p>
          <a:p>
            <a:pPr>
              <a:spcBef>
                <a:spcPts val="3600"/>
              </a:spcBef>
            </a:pPr>
            <a:r>
              <a:rPr lang="en-US" sz="2800" dirty="0" smtClean="0"/>
              <a:t>Favor disturbances (esp. fire) in newly suitable areas to facilitate aspen establishment</a:t>
            </a:r>
          </a:p>
        </p:txBody>
      </p:sp>
      <p:sp>
        <p:nvSpPr>
          <p:cNvPr id="4" name="Rectangle 3"/>
          <p:cNvSpPr/>
          <p:nvPr/>
        </p:nvSpPr>
        <p:spPr>
          <a:xfrm>
            <a:off x="5526995" y="1160648"/>
            <a:ext cx="3131857" cy="2661262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526995" y="3821910"/>
            <a:ext cx="3131857" cy="2668943"/>
          </a:xfrm>
          <a:prstGeom prst="rect">
            <a:avLst/>
          </a:prstGeom>
          <a:solidFill>
            <a:srgbClr val="99CC00"/>
          </a:solidFill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1" name="Group 20"/>
          <p:cNvGrpSpPr/>
          <p:nvPr/>
        </p:nvGrpSpPr>
        <p:grpSpPr>
          <a:xfrm>
            <a:off x="5522469" y="3723420"/>
            <a:ext cx="2481892" cy="2374158"/>
            <a:chOff x="5344384" y="3821910"/>
            <a:chExt cx="2481892" cy="2374158"/>
          </a:xfrm>
        </p:grpSpPr>
        <p:pic>
          <p:nvPicPr>
            <p:cNvPr id="17" name="Picture 16" descr="aspen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44384" y="3821910"/>
              <a:ext cx="793050" cy="1198140"/>
            </a:xfrm>
            <a:prstGeom prst="rect">
              <a:avLst/>
            </a:prstGeom>
          </p:spPr>
        </p:pic>
        <p:pic>
          <p:nvPicPr>
            <p:cNvPr id="18" name="Picture 17" descr="aspen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33226" y="3915687"/>
              <a:ext cx="793050" cy="1198140"/>
            </a:xfrm>
            <a:prstGeom prst="rect">
              <a:avLst/>
            </a:prstGeom>
          </p:spPr>
        </p:pic>
        <p:pic>
          <p:nvPicPr>
            <p:cNvPr id="19" name="Picture 18" descr="aspen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40909" y="4997928"/>
              <a:ext cx="793050" cy="1198140"/>
            </a:xfrm>
            <a:prstGeom prst="rect">
              <a:avLst/>
            </a:prstGeom>
          </p:spPr>
        </p:pic>
        <p:pic>
          <p:nvPicPr>
            <p:cNvPr id="20" name="Picture 19" descr="aspen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16183" y="4941204"/>
              <a:ext cx="793050" cy="1198140"/>
            </a:xfrm>
            <a:prstGeom prst="rect">
              <a:avLst/>
            </a:prstGeom>
          </p:spPr>
        </p:pic>
      </p:grpSp>
      <p:pic>
        <p:nvPicPr>
          <p:cNvPr id="16" name="Picture 15" descr="aspe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9063" y="4228492"/>
            <a:ext cx="607876" cy="786845"/>
          </a:xfrm>
          <a:prstGeom prst="rect">
            <a:avLst/>
          </a:prstGeom>
        </p:spPr>
      </p:pic>
      <p:pic>
        <p:nvPicPr>
          <p:cNvPr id="15" name="Picture 14" descr="aspe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7318" y="5441784"/>
            <a:ext cx="567435" cy="734497"/>
          </a:xfrm>
          <a:prstGeom prst="rect">
            <a:avLst/>
          </a:prstGeom>
        </p:spPr>
      </p:pic>
      <p:grpSp>
        <p:nvGrpSpPr>
          <p:cNvPr id="22" name="Group 21"/>
          <p:cNvGrpSpPr/>
          <p:nvPr/>
        </p:nvGrpSpPr>
        <p:grpSpPr>
          <a:xfrm>
            <a:off x="5718544" y="3962626"/>
            <a:ext cx="2617434" cy="2335075"/>
            <a:chOff x="5540459" y="4061116"/>
            <a:chExt cx="2617434" cy="2335075"/>
          </a:xfrm>
        </p:grpSpPr>
        <p:pic>
          <p:nvPicPr>
            <p:cNvPr id="9" name="Picture 8" descr="xmas_christmas_tree_57_black_white_line_art-2555px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9340" y="4061116"/>
              <a:ext cx="663233" cy="964089"/>
            </a:xfrm>
            <a:prstGeom prst="rect">
              <a:avLst/>
            </a:prstGeom>
          </p:spPr>
        </p:pic>
        <p:pic>
          <p:nvPicPr>
            <p:cNvPr id="10" name="Picture 9" descr="xmas_christmas_tree_57_black_white_line_art-2555px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94660" y="4238360"/>
              <a:ext cx="663233" cy="964089"/>
            </a:xfrm>
            <a:prstGeom prst="rect">
              <a:avLst/>
            </a:prstGeom>
          </p:spPr>
        </p:pic>
        <p:pic>
          <p:nvPicPr>
            <p:cNvPr id="12" name="Picture 11" descr="xmas_christmas_tree_57_black_white_line_art-2555px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2680" y="4720405"/>
              <a:ext cx="663233" cy="964089"/>
            </a:xfrm>
            <a:prstGeom prst="rect">
              <a:avLst/>
            </a:prstGeom>
          </p:spPr>
        </p:pic>
        <p:pic>
          <p:nvPicPr>
            <p:cNvPr id="14" name="Picture 13" descr="xmas_christmas_tree_57_black_white_line_art-2555px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71199" y="5432102"/>
              <a:ext cx="663233" cy="964089"/>
            </a:xfrm>
            <a:prstGeom prst="rect">
              <a:avLst/>
            </a:prstGeom>
          </p:spPr>
        </p:pic>
        <p:pic>
          <p:nvPicPr>
            <p:cNvPr id="11" name="Picture 10" descr="xmas_christmas_tree_57_black_white_line_art-2555px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63043" y="5317802"/>
              <a:ext cx="663233" cy="964089"/>
            </a:xfrm>
            <a:prstGeom prst="rect">
              <a:avLst/>
            </a:prstGeom>
          </p:spPr>
        </p:pic>
        <p:pic>
          <p:nvPicPr>
            <p:cNvPr id="13" name="Picture 12" descr="xmas_christmas_tree_57_black_white_line_art-2555px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40459" y="4061116"/>
              <a:ext cx="663233" cy="964089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44188" y="1198075"/>
            <a:ext cx="677108" cy="2519231"/>
          </a:xfrm>
        </p:spPr>
        <p:txBody>
          <a:bodyPr vert="vert270" wrap="square">
            <a:noAutofit/>
          </a:bodyPr>
          <a:lstStyle/>
          <a:p>
            <a:r>
              <a:rPr lang="en-US" sz="3200" cap="small" dirty="0" smtClean="0"/>
              <a:t>Emergent</a:t>
            </a:r>
            <a:endParaRPr lang="en-US" sz="3200" dirty="0"/>
          </a:p>
        </p:txBody>
      </p:sp>
      <p:grpSp>
        <p:nvGrpSpPr>
          <p:cNvPr id="44" name="Group 43"/>
          <p:cNvGrpSpPr/>
          <p:nvPr/>
        </p:nvGrpSpPr>
        <p:grpSpPr>
          <a:xfrm>
            <a:off x="5644980" y="1314455"/>
            <a:ext cx="2911050" cy="3382083"/>
            <a:chOff x="5466895" y="1412945"/>
            <a:chExt cx="2911050" cy="3382083"/>
          </a:xfrm>
        </p:grpSpPr>
        <p:pic>
          <p:nvPicPr>
            <p:cNvPr id="23" name="Picture 22" descr="aspen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37805" y="3298993"/>
              <a:ext cx="274014" cy="354688"/>
            </a:xfrm>
            <a:prstGeom prst="rect">
              <a:avLst/>
            </a:prstGeom>
          </p:spPr>
        </p:pic>
        <p:pic>
          <p:nvPicPr>
            <p:cNvPr id="24" name="Picture 23" descr="aspen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78869" y="3224600"/>
              <a:ext cx="274014" cy="354688"/>
            </a:xfrm>
            <a:prstGeom prst="rect">
              <a:avLst/>
            </a:prstGeom>
          </p:spPr>
        </p:pic>
        <p:pic>
          <p:nvPicPr>
            <p:cNvPr id="25" name="Picture 24" descr="aspen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55566" y="3250666"/>
              <a:ext cx="274014" cy="354688"/>
            </a:xfrm>
            <a:prstGeom prst="rect">
              <a:avLst/>
            </a:prstGeom>
          </p:spPr>
        </p:pic>
        <p:pic>
          <p:nvPicPr>
            <p:cNvPr id="26" name="Picture 25" descr="aspen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05902" y="3401944"/>
              <a:ext cx="274014" cy="354688"/>
            </a:xfrm>
            <a:prstGeom prst="rect">
              <a:avLst/>
            </a:prstGeom>
          </p:spPr>
        </p:pic>
        <p:pic>
          <p:nvPicPr>
            <p:cNvPr id="27" name="Picture 26" descr="aspen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22085" y="2766961"/>
              <a:ext cx="274014" cy="354688"/>
            </a:xfrm>
            <a:prstGeom prst="rect">
              <a:avLst/>
            </a:prstGeom>
          </p:spPr>
        </p:pic>
        <p:pic>
          <p:nvPicPr>
            <p:cNvPr id="28" name="Picture 27" descr="aspen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26276" y="2766961"/>
              <a:ext cx="274014" cy="354688"/>
            </a:xfrm>
            <a:prstGeom prst="rect">
              <a:avLst/>
            </a:prstGeom>
          </p:spPr>
        </p:pic>
        <p:pic>
          <p:nvPicPr>
            <p:cNvPr id="29" name="Picture 28" descr="aspen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81889" y="2234929"/>
              <a:ext cx="274014" cy="354688"/>
            </a:xfrm>
            <a:prstGeom prst="rect">
              <a:avLst/>
            </a:prstGeom>
          </p:spPr>
        </p:pic>
        <p:pic>
          <p:nvPicPr>
            <p:cNvPr id="30" name="Picture 29" descr="aspen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74925" y="2589617"/>
              <a:ext cx="274014" cy="354688"/>
            </a:xfrm>
            <a:prstGeom prst="rect">
              <a:avLst/>
            </a:prstGeom>
          </p:spPr>
        </p:pic>
        <p:pic>
          <p:nvPicPr>
            <p:cNvPr id="31" name="Picture 30" descr="aspen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29917" y="1880241"/>
              <a:ext cx="274014" cy="354688"/>
            </a:xfrm>
            <a:prstGeom prst="rect">
              <a:avLst/>
            </a:prstGeom>
          </p:spPr>
        </p:pic>
        <p:pic>
          <p:nvPicPr>
            <p:cNvPr id="32" name="Picture 31" descr="aspen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03931" y="2057585"/>
              <a:ext cx="274014" cy="354688"/>
            </a:xfrm>
            <a:prstGeom prst="rect">
              <a:avLst/>
            </a:prstGeom>
          </p:spPr>
        </p:pic>
        <p:pic>
          <p:nvPicPr>
            <p:cNvPr id="33" name="Picture 32" descr="aspen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66895" y="2589617"/>
              <a:ext cx="274014" cy="354688"/>
            </a:xfrm>
            <a:prstGeom prst="rect">
              <a:avLst/>
            </a:prstGeom>
          </p:spPr>
        </p:pic>
        <p:pic>
          <p:nvPicPr>
            <p:cNvPr id="34" name="Picture 33" descr="aspen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04855" y="2631820"/>
              <a:ext cx="274014" cy="354688"/>
            </a:xfrm>
            <a:prstGeom prst="rect">
              <a:avLst/>
            </a:prstGeom>
          </p:spPr>
        </p:pic>
        <p:pic>
          <p:nvPicPr>
            <p:cNvPr id="35" name="Picture 34" descr="aspen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03902" y="1702897"/>
              <a:ext cx="274014" cy="354688"/>
            </a:xfrm>
            <a:prstGeom prst="rect">
              <a:avLst/>
            </a:prstGeom>
          </p:spPr>
        </p:pic>
        <p:pic>
          <p:nvPicPr>
            <p:cNvPr id="36" name="Picture 35" descr="aspen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48826" y="2057585"/>
              <a:ext cx="274014" cy="354688"/>
            </a:xfrm>
            <a:prstGeom prst="rect">
              <a:avLst/>
            </a:prstGeom>
          </p:spPr>
        </p:pic>
        <p:pic>
          <p:nvPicPr>
            <p:cNvPr id="37" name="Picture 36" descr="aspen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41862" y="1412945"/>
              <a:ext cx="274014" cy="354688"/>
            </a:xfrm>
            <a:prstGeom prst="rect">
              <a:avLst/>
            </a:prstGeom>
          </p:spPr>
        </p:pic>
        <p:pic>
          <p:nvPicPr>
            <p:cNvPr id="38" name="Picture 37" descr="aspen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89890" y="2009258"/>
              <a:ext cx="274014" cy="354688"/>
            </a:xfrm>
            <a:prstGeom prst="rect">
              <a:avLst/>
            </a:prstGeom>
          </p:spPr>
        </p:pic>
        <p:pic>
          <p:nvPicPr>
            <p:cNvPr id="39" name="Picture 38" descr="aspen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91139" y="1477226"/>
              <a:ext cx="274014" cy="354688"/>
            </a:xfrm>
            <a:prstGeom prst="rect">
              <a:avLst/>
            </a:prstGeom>
          </p:spPr>
        </p:pic>
        <p:pic>
          <p:nvPicPr>
            <p:cNvPr id="40" name="Picture 39" descr="aspen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37918" y="1654570"/>
              <a:ext cx="274014" cy="354688"/>
            </a:xfrm>
            <a:prstGeom prst="rect">
              <a:avLst/>
            </a:prstGeom>
          </p:spPr>
        </p:pic>
        <p:pic>
          <p:nvPicPr>
            <p:cNvPr id="41" name="Picture 40" descr="aspen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54132" y="3428914"/>
              <a:ext cx="274014" cy="354688"/>
            </a:xfrm>
            <a:prstGeom prst="rect">
              <a:avLst/>
            </a:prstGeom>
          </p:spPr>
        </p:pic>
        <p:pic>
          <p:nvPicPr>
            <p:cNvPr id="42" name="Picture 41" descr="aspen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48826" y="3434036"/>
              <a:ext cx="274014" cy="354688"/>
            </a:xfrm>
            <a:prstGeom prst="rect">
              <a:avLst/>
            </a:prstGeom>
          </p:spPr>
        </p:pic>
        <p:sp>
          <p:nvSpPr>
            <p:cNvPr id="43" name="Notched Right Arrow 42"/>
            <p:cNvSpPr/>
            <p:nvPr/>
          </p:nvSpPr>
          <p:spPr>
            <a:xfrm rot="16200000">
              <a:off x="6060549" y="3665687"/>
              <a:ext cx="1758682" cy="500000"/>
            </a:xfrm>
            <a:prstGeom prst="notched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8000"/>
                </a:solidFill>
              </a:endParaRPr>
            </a:p>
          </p:txBody>
        </p:sp>
      </p:grpSp>
      <p:sp>
        <p:nvSpPr>
          <p:cNvPr id="52" name="Title 1"/>
          <p:cNvSpPr txBox="1">
            <a:spLocks/>
          </p:cNvSpPr>
          <p:nvPr/>
        </p:nvSpPr>
        <p:spPr>
          <a:xfrm>
            <a:off x="4744188" y="3878182"/>
            <a:ext cx="677108" cy="2451554"/>
          </a:xfrm>
          <a:prstGeom prst="rect">
            <a:avLst/>
          </a:prstGeom>
        </p:spPr>
        <p:txBody>
          <a:bodyPr vert="vert270" wrap="square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CCFF6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cap="small" dirty="0" smtClean="0"/>
              <a:t>Persistent</a:t>
            </a:r>
            <a:endParaRPr lang="en-US" sz="3200" dirty="0"/>
          </a:p>
        </p:txBody>
      </p:sp>
      <p:grpSp>
        <p:nvGrpSpPr>
          <p:cNvPr id="7" name="Group 6"/>
          <p:cNvGrpSpPr/>
          <p:nvPr/>
        </p:nvGrpSpPr>
        <p:grpSpPr>
          <a:xfrm>
            <a:off x="5946056" y="1296085"/>
            <a:ext cx="2250244" cy="2259106"/>
            <a:chOff x="6268930" y="1296085"/>
            <a:chExt cx="2250244" cy="2259106"/>
          </a:xfrm>
        </p:grpSpPr>
        <p:grpSp>
          <p:nvGrpSpPr>
            <p:cNvPr id="51" name="Group 50"/>
            <p:cNvGrpSpPr/>
            <p:nvPr/>
          </p:nvGrpSpPr>
          <p:grpSpPr>
            <a:xfrm>
              <a:off x="6268930" y="1296085"/>
              <a:ext cx="2250244" cy="2259106"/>
              <a:chOff x="5349838" y="1314241"/>
              <a:chExt cx="2250244" cy="2259106"/>
            </a:xfrm>
          </p:grpSpPr>
          <p:pic>
            <p:nvPicPr>
              <p:cNvPr id="45" name="Picture 44" descr="fire.png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121228" y="2402024"/>
                <a:ext cx="324988" cy="461947"/>
              </a:xfrm>
              <a:prstGeom prst="rect">
                <a:avLst/>
              </a:prstGeom>
            </p:spPr>
          </p:pic>
          <p:pic>
            <p:nvPicPr>
              <p:cNvPr id="46" name="Picture 45" descr="fire.png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254225" y="3111400"/>
                <a:ext cx="324988" cy="461947"/>
              </a:xfrm>
              <a:prstGeom prst="rect">
                <a:avLst/>
              </a:prstGeom>
            </p:spPr>
          </p:pic>
          <p:pic>
            <p:nvPicPr>
              <p:cNvPr id="47" name="Picture 46" descr="fire.png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42053" y="1466977"/>
                <a:ext cx="324988" cy="461947"/>
              </a:xfrm>
              <a:prstGeom prst="rect">
                <a:avLst/>
              </a:prstGeom>
            </p:spPr>
          </p:pic>
          <p:pic>
            <p:nvPicPr>
              <p:cNvPr id="48" name="Picture 47" descr="fire.png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349838" y="2573558"/>
                <a:ext cx="572861" cy="814281"/>
              </a:xfrm>
              <a:prstGeom prst="rect">
                <a:avLst/>
              </a:prstGeom>
            </p:spPr>
          </p:pic>
          <p:pic>
            <p:nvPicPr>
              <p:cNvPr id="49" name="Picture 48" descr="fire.png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405162" y="3111400"/>
                <a:ext cx="242591" cy="344826"/>
              </a:xfrm>
              <a:prstGeom prst="rect">
                <a:avLst/>
              </a:prstGeom>
            </p:spPr>
          </p:pic>
          <p:pic>
            <p:nvPicPr>
              <p:cNvPr id="50" name="Picture 49" descr="fire.png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121228" y="1314241"/>
                <a:ext cx="478854" cy="680656"/>
              </a:xfrm>
              <a:prstGeom prst="rect">
                <a:avLst/>
              </a:prstGeom>
            </p:spPr>
          </p:pic>
        </p:grpSp>
        <p:pic>
          <p:nvPicPr>
            <p:cNvPr id="6" name="Picture 5" descr="chainsaw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32379" y="1910768"/>
              <a:ext cx="1816091" cy="1112356"/>
            </a:xfrm>
            <a:prstGeom prst="rect">
              <a:avLst/>
            </a:prstGeom>
          </p:spPr>
        </p:pic>
      </p:grpSp>
      <p:sp>
        <p:nvSpPr>
          <p:cNvPr id="53" name="Title 1"/>
          <p:cNvSpPr txBox="1">
            <a:spLocks/>
          </p:cNvSpPr>
          <p:nvPr/>
        </p:nvSpPr>
        <p:spPr>
          <a:xfrm>
            <a:off x="646825" y="95697"/>
            <a:ext cx="8458200" cy="900953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 defTabSz="914400">
              <a:spcBef>
                <a:spcPct val="0"/>
              </a:spcBef>
              <a:defRPr/>
            </a:pPr>
            <a:r>
              <a:rPr lang="en-US" sz="4400" dirty="0" smtClean="0">
                <a:solidFill>
                  <a:srgbClr val="CCFF66"/>
                </a:solidFill>
              </a:rPr>
              <a:t>Facilitating Migration</a:t>
            </a:r>
            <a:endParaRPr lang="en-US" sz="3200" dirty="0">
              <a:solidFill>
                <a:srgbClr val="CCFF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8446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2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8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025" y="-1292314"/>
            <a:ext cx="8229600" cy="8229600"/>
          </a:xfrm>
        </p:spPr>
      </p:pic>
      <p:sp>
        <p:nvSpPr>
          <p:cNvPr id="5" name="TextBox 4"/>
          <p:cNvSpPr txBox="1"/>
          <p:nvPr/>
        </p:nvSpPr>
        <p:spPr>
          <a:xfrm>
            <a:off x="468792" y="6238750"/>
            <a:ext cx="20718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Engelmann spruce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0108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Southwestern Colorado </a:t>
            </a:r>
            <a:r>
              <a:rPr lang="en-US" dirty="0" err="1" smtClean="0"/>
              <a:t>Bioclimate</a:t>
            </a:r>
            <a:r>
              <a:rPr lang="en-US" dirty="0" smtClean="0"/>
              <a:t> Project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1310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C:\Users\jworrall\Documents\SanJuanModels\project_documents\logos-maps\NPS_log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486" y="274638"/>
            <a:ext cx="1018205" cy="1325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C:\Users\jworrall\Documents\SanJuanModels\project_documents\logos-maps\BLM_log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912" y="1936214"/>
            <a:ext cx="1523351" cy="1325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C:\Users\jworrall\Documents\SanJuanModels\project_documents\logos-maps\SouthernUte_seal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463" y="3597790"/>
            <a:ext cx="1332247" cy="1325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5" descr="C:\Users\jworrall\Documents\SanJuanModels\project_documents\logos-maps\MSI_logo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3267" y="6236628"/>
            <a:ext cx="1974541" cy="391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C:\Users\jworrall\Documents\SanJuanModels\project_documents\logos-maps\CNHP_logo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2226" y="6270624"/>
            <a:ext cx="1974541" cy="314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835"/>
          <a:stretch/>
        </p:blipFill>
        <p:spPr bwMode="auto">
          <a:xfrm>
            <a:off x="1986254" y="40604"/>
            <a:ext cx="6993145" cy="5961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444" y="5259367"/>
            <a:ext cx="1196283" cy="1325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0484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7600" y="274638"/>
            <a:ext cx="7823200" cy="996022"/>
          </a:xfrm>
        </p:spPr>
        <p:txBody>
          <a:bodyPr/>
          <a:lstStyle/>
          <a:p>
            <a:r>
              <a:rPr lang="en-US" dirty="0" smtClean="0"/>
              <a:t>Plan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1117600" y="1474525"/>
            <a:ext cx="4915065" cy="4999038"/>
          </a:xfrm>
        </p:spPr>
        <p:txBody>
          <a:bodyPr>
            <a:normAutofit fontScale="85000" lnSpcReduction="20000"/>
          </a:bodyPr>
          <a:lstStyle/>
          <a:p>
            <a:pPr>
              <a:spcBef>
                <a:spcPts val="1800"/>
              </a:spcBef>
            </a:pPr>
            <a:r>
              <a:rPr lang="en-US" dirty="0" smtClean="0"/>
              <a:t>Partners provide spatial vegetation data</a:t>
            </a:r>
          </a:p>
          <a:p>
            <a:pPr>
              <a:spcBef>
                <a:spcPts val="1800"/>
              </a:spcBef>
            </a:pPr>
            <a:r>
              <a:rPr lang="en-US" dirty="0" smtClean="0"/>
              <a:t>We develop </a:t>
            </a:r>
            <a:r>
              <a:rPr lang="en-US" dirty="0" err="1" smtClean="0"/>
              <a:t>bioclimate</a:t>
            </a:r>
            <a:r>
              <a:rPr lang="en-US" dirty="0" smtClean="0"/>
              <a:t> models</a:t>
            </a:r>
          </a:p>
          <a:p>
            <a:pPr>
              <a:spcBef>
                <a:spcPts val="1800"/>
              </a:spcBef>
            </a:pPr>
            <a:r>
              <a:rPr lang="en-US" dirty="0" smtClean="0"/>
              <a:t>Project change zones</a:t>
            </a:r>
          </a:p>
          <a:p>
            <a:pPr>
              <a:spcBef>
                <a:spcPts val="1800"/>
              </a:spcBef>
            </a:pPr>
            <a:r>
              <a:rPr lang="en-US" dirty="0" smtClean="0"/>
              <a:t>Research </a:t>
            </a:r>
            <a:r>
              <a:rPr lang="en-US" dirty="0" err="1" smtClean="0"/>
              <a:t>silviculturist</a:t>
            </a:r>
            <a:r>
              <a:rPr lang="en-US" dirty="0" smtClean="0"/>
              <a:t> develops adaptation recommendations for each unit</a:t>
            </a:r>
          </a:p>
          <a:p>
            <a:pPr>
              <a:spcBef>
                <a:spcPts val="1800"/>
              </a:spcBef>
            </a:pPr>
            <a:r>
              <a:rPr lang="en-US" dirty="0" smtClean="0"/>
              <a:t>Workshop to share and discuss with partners</a:t>
            </a:r>
          </a:p>
          <a:p>
            <a:pPr>
              <a:spcBef>
                <a:spcPts val="1800"/>
              </a:spcBef>
            </a:pPr>
            <a:r>
              <a:rPr lang="en-US" dirty="0" smtClean="0"/>
              <a:t>Training for other units to develop </a:t>
            </a:r>
            <a:r>
              <a:rPr lang="en-US" dirty="0" err="1" smtClean="0"/>
              <a:t>bioclimate</a:t>
            </a:r>
            <a:r>
              <a:rPr lang="en-US" dirty="0" smtClean="0"/>
              <a:t> models</a:t>
            </a:r>
            <a:endParaRPr lang="en-US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6388926" y="1474525"/>
            <a:ext cx="2861953" cy="5181600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rgbClr val="CCFF66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rgbClr val="CCFF66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rgbClr val="CCFF66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rgbClr val="CCFF66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rgbClr val="CCFF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900"/>
              </a:spcBef>
              <a:buNone/>
            </a:pPr>
            <a:r>
              <a:rPr lang="en-US" dirty="0" smtClean="0"/>
              <a:t>Species:</a:t>
            </a:r>
          </a:p>
          <a:p>
            <a:pPr>
              <a:spcBef>
                <a:spcPts val="900"/>
              </a:spcBef>
              <a:buFont typeface="Wingdings" panose="05000000000000000000" pitchFamily="2" charset="2"/>
              <a:buChar char="§"/>
            </a:pPr>
            <a:r>
              <a:rPr lang="en-US" dirty="0" smtClean="0"/>
              <a:t>White fir</a:t>
            </a:r>
          </a:p>
          <a:p>
            <a:pPr>
              <a:spcBef>
                <a:spcPts val="900"/>
              </a:spcBef>
              <a:buFont typeface="Wingdings" panose="05000000000000000000" pitchFamily="2" charset="2"/>
              <a:buChar char="§"/>
            </a:pPr>
            <a:r>
              <a:rPr lang="en-US" dirty="0" smtClean="0"/>
              <a:t>Subalpine fir</a:t>
            </a:r>
          </a:p>
          <a:p>
            <a:pPr>
              <a:spcBef>
                <a:spcPts val="900"/>
              </a:spcBef>
              <a:buFont typeface="Wingdings" panose="05000000000000000000" pitchFamily="2" charset="2"/>
              <a:buChar char="§"/>
            </a:pPr>
            <a:r>
              <a:rPr lang="en-US" dirty="0" smtClean="0"/>
              <a:t>Bristlecone pine</a:t>
            </a:r>
          </a:p>
          <a:p>
            <a:pPr>
              <a:spcBef>
                <a:spcPts val="900"/>
              </a:spcBef>
              <a:buFont typeface="Wingdings" panose="05000000000000000000" pitchFamily="2" charset="2"/>
              <a:buChar char="§"/>
            </a:pPr>
            <a:r>
              <a:rPr lang="en-US" dirty="0" smtClean="0"/>
              <a:t>Limber pine</a:t>
            </a:r>
          </a:p>
          <a:p>
            <a:pPr>
              <a:spcBef>
                <a:spcPts val="900"/>
              </a:spcBef>
              <a:buFont typeface="Wingdings" panose="05000000000000000000" pitchFamily="2" charset="2"/>
              <a:buChar char="§"/>
            </a:pPr>
            <a:r>
              <a:rPr lang="en-US" dirty="0" smtClean="0"/>
              <a:t>Ponderosa pine</a:t>
            </a:r>
          </a:p>
          <a:p>
            <a:pPr>
              <a:spcBef>
                <a:spcPts val="900"/>
              </a:spcBef>
              <a:buFont typeface="Wingdings" panose="05000000000000000000" pitchFamily="2" charset="2"/>
              <a:buChar char="§"/>
            </a:pPr>
            <a:r>
              <a:rPr lang="en-US" dirty="0" smtClean="0"/>
              <a:t>Engelmann spruce</a:t>
            </a:r>
          </a:p>
          <a:p>
            <a:pPr>
              <a:spcBef>
                <a:spcPts val="900"/>
              </a:spcBef>
              <a:buFont typeface="Wingdings" panose="05000000000000000000" pitchFamily="2" charset="2"/>
              <a:buChar char="§"/>
            </a:pPr>
            <a:r>
              <a:rPr lang="en-US" dirty="0" smtClean="0"/>
              <a:t>Blue spruce</a:t>
            </a:r>
          </a:p>
          <a:p>
            <a:pPr>
              <a:spcBef>
                <a:spcPts val="900"/>
              </a:spcBef>
              <a:buFont typeface="Wingdings" panose="05000000000000000000" pitchFamily="2" charset="2"/>
              <a:buChar char="§"/>
            </a:pPr>
            <a:r>
              <a:rPr lang="en-US" dirty="0" smtClean="0"/>
              <a:t>Douglas-fir</a:t>
            </a:r>
          </a:p>
          <a:p>
            <a:pPr>
              <a:spcBef>
                <a:spcPts val="900"/>
              </a:spcBef>
              <a:buFont typeface="Wingdings" panose="05000000000000000000" pitchFamily="2" charset="2"/>
              <a:buChar char="§"/>
            </a:pPr>
            <a:r>
              <a:rPr lang="en-US" dirty="0" smtClean="0"/>
              <a:t>Rocky Mtn. juniper</a:t>
            </a:r>
          </a:p>
          <a:p>
            <a:pPr>
              <a:spcBef>
                <a:spcPts val="900"/>
              </a:spcBef>
              <a:buFont typeface="Wingdings" panose="05000000000000000000" pitchFamily="2" charset="2"/>
              <a:buChar char="§"/>
            </a:pPr>
            <a:r>
              <a:rPr lang="en-US" dirty="0" smtClean="0"/>
              <a:t>Utah juniper</a:t>
            </a:r>
          </a:p>
          <a:p>
            <a:pPr>
              <a:spcBef>
                <a:spcPts val="900"/>
              </a:spcBef>
              <a:buFont typeface="Wingdings" panose="05000000000000000000" pitchFamily="2" charset="2"/>
              <a:buChar char="§"/>
            </a:pPr>
            <a:r>
              <a:rPr lang="en-US" dirty="0" smtClean="0"/>
              <a:t>Piñon</a:t>
            </a:r>
          </a:p>
          <a:p>
            <a:pPr>
              <a:spcBef>
                <a:spcPts val="900"/>
              </a:spcBef>
              <a:buFont typeface="Wingdings" panose="05000000000000000000" pitchFamily="2" charset="2"/>
              <a:buChar char="§"/>
            </a:pPr>
            <a:r>
              <a:rPr lang="en-US" dirty="0" err="1" smtClean="0"/>
              <a:t>Gambel</a:t>
            </a:r>
            <a:r>
              <a:rPr lang="en-US" dirty="0" smtClean="0"/>
              <a:t> oak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8123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4011" y="5278325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Piñon in Southern Ute area</a:t>
            </a:r>
            <a:endParaRPr lang="en-US" sz="3200" dirty="0">
              <a:solidFill>
                <a:schemeClr val="bg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115750"/>
            <a:ext cx="9144000" cy="5153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7070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03452" y="-1"/>
            <a:ext cx="6964101" cy="6964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105404" y="6330291"/>
            <a:ext cx="20718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Bristlecone pine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6232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54645" y="-1"/>
            <a:ext cx="9231228" cy="6713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15092" y="5497973"/>
            <a:ext cx="20718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chemeClr val="bg1"/>
                </a:solidFill>
              </a:rPr>
              <a:t>Gambel</a:t>
            </a:r>
            <a:r>
              <a:rPr lang="en-US" dirty="0" smtClean="0">
                <a:solidFill>
                  <a:schemeClr val="bg1"/>
                </a:solidFill>
              </a:rPr>
              <a:t> oak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3071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1603168" y="1155560"/>
            <a:ext cx="7326869" cy="5580519"/>
          </a:xfrm>
        </p:spPr>
        <p:txBody>
          <a:bodyPr>
            <a:noAutofit/>
          </a:bodyPr>
          <a:lstStyle/>
          <a:p>
            <a:pPr>
              <a:spcBef>
                <a:spcPts val="1800"/>
              </a:spcBef>
            </a:pPr>
            <a:r>
              <a:rPr lang="en-US" sz="2800" dirty="0" smtClean="0"/>
              <a:t>We all know it is a looming problem that should be considered in forest management</a:t>
            </a:r>
          </a:p>
          <a:p>
            <a:pPr>
              <a:spcBef>
                <a:spcPts val="1800"/>
              </a:spcBef>
            </a:pPr>
            <a:r>
              <a:rPr lang="en-US" sz="2800" dirty="0" smtClean="0"/>
              <a:t>Agency policies</a:t>
            </a:r>
          </a:p>
          <a:p>
            <a:pPr>
              <a:spcBef>
                <a:spcPts val="1800"/>
              </a:spcBef>
            </a:pPr>
            <a:r>
              <a:rPr lang="en-US" sz="2800" dirty="0" smtClean="0"/>
              <a:t>Rate of change far faster than capacity of ecosystems to adjust</a:t>
            </a:r>
          </a:p>
          <a:p>
            <a:pPr>
              <a:spcBef>
                <a:spcPts val="1800"/>
              </a:spcBef>
            </a:pPr>
            <a:r>
              <a:rPr lang="en-US" sz="2800" dirty="0" smtClean="0"/>
              <a:t>Degradation of watersheds, wildlife habitat, biodiversity, carbon storage, recreation, wood products</a:t>
            </a:r>
          </a:p>
          <a:p>
            <a:pPr>
              <a:spcBef>
                <a:spcPts val="1800"/>
              </a:spcBef>
            </a:pPr>
            <a:r>
              <a:rPr lang="en-US" sz="2800" dirty="0"/>
              <a:t>If you don’t plan for the future, you’re planning for the </a:t>
            </a:r>
            <a:r>
              <a:rPr lang="en-US" sz="2800" dirty="0" smtClean="0"/>
              <a:t>past</a:t>
            </a:r>
            <a:endParaRPr lang="en-US" sz="2800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798845" y="141571"/>
            <a:ext cx="8229600" cy="662891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Need for considering climate change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5844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0258"/>
            <a:ext cx="8229600" cy="794141"/>
          </a:xfrm>
        </p:spPr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0030"/>
            <a:ext cx="8229600" cy="4986133"/>
          </a:xfrm>
        </p:spPr>
        <p:txBody>
          <a:bodyPr>
            <a:normAutofit/>
          </a:bodyPr>
          <a:lstStyle/>
          <a:p>
            <a:pPr>
              <a:spcBef>
                <a:spcPts val="2400"/>
              </a:spcBef>
            </a:pPr>
            <a:r>
              <a:rPr lang="en-US" dirty="0" smtClean="0"/>
              <a:t>Recent forest damage can be viewed </a:t>
            </a:r>
            <a:r>
              <a:rPr lang="en-US" smtClean="0"/>
              <a:t>as early impacts </a:t>
            </a:r>
            <a:r>
              <a:rPr lang="en-US" dirty="0" smtClean="0"/>
              <a:t>of climate change</a:t>
            </a:r>
          </a:p>
          <a:p>
            <a:pPr>
              <a:spcBef>
                <a:spcPts val="2400"/>
              </a:spcBef>
            </a:pPr>
            <a:r>
              <a:rPr lang="en-US" dirty="0" smtClean="0"/>
              <a:t>If we do not actively manage forest adaptation, ecosystem services will degrade.</a:t>
            </a:r>
          </a:p>
          <a:p>
            <a:pPr>
              <a:spcBef>
                <a:spcPts val="2400"/>
              </a:spcBef>
            </a:pPr>
            <a:r>
              <a:rPr lang="en-US" dirty="0" smtClean="0"/>
              <a:t>Classifying change zones allows us to anticipate change and focus management efforts where they are likely to be most effective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1890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050077"/>
            <a:ext cx="91440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“. . . the future has already arrived.”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633545" y="3709342"/>
            <a:ext cx="3048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Lucida Handwriting" pitchFamily="66" charset="0"/>
              </a:rPr>
              <a:t>—  Andreas Hamann</a:t>
            </a:r>
            <a:endParaRPr lang="en-US" dirty="0">
              <a:latin typeface="Lucida Handwriting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092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26916" y="40781"/>
            <a:ext cx="6898512" cy="787220"/>
          </a:xfrm>
        </p:spPr>
        <p:txBody>
          <a:bodyPr>
            <a:normAutofit/>
          </a:bodyPr>
          <a:lstStyle/>
          <a:p>
            <a:r>
              <a:rPr lang="en-US" dirty="0" smtClean="0"/>
              <a:t>Turn-of-the-century drought</a:t>
            </a:r>
            <a:endParaRPr lang="en-US" dirty="0"/>
          </a:p>
        </p:txBody>
      </p:sp>
      <p:pic>
        <p:nvPicPr>
          <p:cNvPr id="3074" name="Picture 2" descr="C:\Documents and Settings\jworrall\My Documents\Aspen\aspen_mss\aspen_review\Figures\Graphs\CO\CO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20572" y="1699579"/>
            <a:ext cx="4778290" cy="4216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978165" y="984105"/>
            <a:ext cx="17402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1"/>
                </a:solidFill>
              </a:rPr>
              <a:t>Drying trend since mid ‘80s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6" name="Right Arrow 5"/>
          <p:cNvSpPr>
            <a:spLocks noChangeAspect="1"/>
          </p:cNvSpPr>
          <p:nvPr/>
        </p:nvSpPr>
        <p:spPr>
          <a:xfrm rot="19153179">
            <a:off x="5319986" y="2372071"/>
            <a:ext cx="670033" cy="135522"/>
          </a:xfrm>
          <a:prstGeom prst="rightArrow">
            <a:avLst>
              <a:gd name="adj1" fmla="val 25683"/>
              <a:gd name="adj2" fmla="val 69724"/>
            </a:avLst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ight Arrow 7"/>
          <p:cNvSpPr>
            <a:spLocks noChangeAspect="1"/>
          </p:cNvSpPr>
          <p:nvPr/>
        </p:nvSpPr>
        <p:spPr>
          <a:xfrm rot="2733238">
            <a:off x="5315328" y="3843299"/>
            <a:ext cx="670035" cy="135522"/>
          </a:xfrm>
          <a:prstGeom prst="rightArrow">
            <a:avLst>
              <a:gd name="adj1" fmla="val 25683"/>
              <a:gd name="adj2" fmla="val 69724"/>
            </a:avLst>
          </a:prstGeom>
          <a:solidFill>
            <a:srgbClr val="0070C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4495303" y="1606020"/>
            <a:ext cx="1093248" cy="725214"/>
          </a:xfrm>
          <a:prstGeom prst="straightConnector1">
            <a:avLst/>
          </a:prstGeom>
          <a:ln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4797348" y="803584"/>
            <a:ext cx="17402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solidFill>
                  <a:schemeClr val="accent1"/>
                </a:solidFill>
              </a:rPr>
              <a:t>Record drought 2001-2003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5973963" y="1419931"/>
            <a:ext cx="0" cy="186089"/>
          </a:xfrm>
          <a:prstGeom prst="straightConnector1">
            <a:avLst/>
          </a:prstGeom>
          <a:ln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367779" y="1630436"/>
            <a:ext cx="17402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1"/>
                </a:solidFill>
              </a:rPr>
              <a:t>Southern Colorado</a:t>
            </a:r>
            <a:endParaRPr lang="en-US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6534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11" t="27651" r="17973" b="44312"/>
          <a:stretch/>
        </p:blipFill>
        <p:spPr bwMode="auto">
          <a:xfrm>
            <a:off x="327813" y="2082410"/>
            <a:ext cx="8502019" cy="254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45659" y="818865"/>
            <a:ext cx="87755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2800" dirty="0">
                <a:solidFill>
                  <a:prstClr val="white"/>
                </a:solidFill>
              </a:rPr>
              <a:t>The turn-of-the-century drought in the context of the past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096836" y="11569"/>
            <a:ext cx="20471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457200"/>
            <a:r>
              <a:rPr lang="en-US" sz="1600" dirty="0" err="1">
                <a:solidFill>
                  <a:srgbClr val="4BACC6">
                    <a:lumMod val="60000"/>
                    <a:lumOff val="40000"/>
                  </a:srgbClr>
                </a:solidFill>
              </a:rPr>
              <a:t>Schwalm</a:t>
            </a:r>
            <a:r>
              <a:rPr lang="en-US" sz="1600" dirty="0">
                <a:solidFill>
                  <a:srgbClr val="4BACC6">
                    <a:lumMod val="60000"/>
                    <a:lumOff val="40000"/>
                  </a:srgbClr>
                </a:solidFill>
              </a:rPr>
              <a:t> et al. 2012  Nature Geosciences</a:t>
            </a:r>
          </a:p>
        </p:txBody>
      </p:sp>
      <p:sp>
        <p:nvSpPr>
          <p:cNvPr id="6" name="Rectangle 5"/>
          <p:cNvSpPr/>
          <p:nvPr/>
        </p:nvSpPr>
        <p:spPr>
          <a:xfrm>
            <a:off x="327813" y="4853983"/>
            <a:ext cx="850201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>
              <a:spcBef>
                <a:spcPts val="2400"/>
              </a:spcBef>
            </a:pPr>
            <a:r>
              <a:rPr lang="en-US" sz="3200" dirty="0">
                <a:solidFill>
                  <a:srgbClr val="CCFF66"/>
                </a:solidFill>
              </a:rPr>
              <a:t>Conclusion:  </a:t>
            </a:r>
            <a:br>
              <a:rPr lang="en-US" sz="3200" dirty="0">
                <a:solidFill>
                  <a:srgbClr val="CCFF66"/>
                </a:solidFill>
              </a:rPr>
            </a:br>
            <a:r>
              <a:rPr lang="en-US" sz="3200" dirty="0">
                <a:solidFill>
                  <a:srgbClr val="CCFF66"/>
                </a:solidFill>
              </a:rPr>
              <a:t>Most recent drought that </a:t>
            </a:r>
            <a:br>
              <a:rPr lang="en-US" sz="3200" dirty="0">
                <a:solidFill>
                  <a:srgbClr val="CCFF66"/>
                </a:solidFill>
              </a:rPr>
            </a:br>
            <a:r>
              <a:rPr lang="en-US" sz="3200" dirty="0">
                <a:solidFill>
                  <a:srgbClr val="CCFF66"/>
                </a:solidFill>
              </a:rPr>
              <a:t>severe occurred &gt;800 </a:t>
            </a:r>
            <a:r>
              <a:rPr lang="en-US" sz="3200" dirty="0" err="1">
                <a:solidFill>
                  <a:srgbClr val="CCFF66"/>
                </a:solidFill>
              </a:rPr>
              <a:t>yr</a:t>
            </a:r>
            <a:r>
              <a:rPr lang="en-US" sz="3200" dirty="0">
                <a:solidFill>
                  <a:srgbClr val="CCFF66"/>
                </a:solidFill>
              </a:rPr>
              <a:t> ago.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1119118" y="1321474"/>
            <a:ext cx="395784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37" name="Straight Connector 1036"/>
          <p:cNvCxnSpPr/>
          <p:nvPr/>
        </p:nvCxnSpPr>
        <p:spPr>
          <a:xfrm>
            <a:off x="3166281" y="1342085"/>
            <a:ext cx="0" cy="50036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39" name="Straight Connector 1038"/>
          <p:cNvCxnSpPr/>
          <p:nvPr/>
        </p:nvCxnSpPr>
        <p:spPr>
          <a:xfrm>
            <a:off x="3166281" y="1842448"/>
            <a:ext cx="5295332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41" name="Straight Arrow Connector 1040"/>
          <p:cNvCxnSpPr/>
          <p:nvPr/>
        </p:nvCxnSpPr>
        <p:spPr>
          <a:xfrm>
            <a:off x="8461613" y="1842448"/>
            <a:ext cx="0" cy="76427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0213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04" t="55688" r="17973" b="19591"/>
          <a:stretch/>
        </p:blipFill>
        <p:spPr bwMode="auto">
          <a:xfrm>
            <a:off x="41459" y="1364774"/>
            <a:ext cx="9062112" cy="24293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1460" y="609960"/>
            <a:ext cx="90621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2800" dirty="0">
                <a:solidFill>
                  <a:prstClr val="white"/>
                </a:solidFill>
              </a:rPr>
              <a:t>The turn-of-the-century drought in the context of the future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096836" y="11569"/>
            <a:ext cx="20471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457200"/>
            <a:r>
              <a:rPr lang="en-US" sz="1600" dirty="0" err="1">
                <a:solidFill>
                  <a:srgbClr val="4BACC6">
                    <a:lumMod val="60000"/>
                    <a:lumOff val="40000"/>
                  </a:srgbClr>
                </a:solidFill>
              </a:rPr>
              <a:t>Schwalm</a:t>
            </a:r>
            <a:r>
              <a:rPr lang="en-US" sz="1600" dirty="0">
                <a:solidFill>
                  <a:srgbClr val="4BACC6">
                    <a:lumMod val="60000"/>
                    <a:lumOff val="40000"/>
                  </a:srgbClr>
                </a:solidFill>
              </a:rPr>
              <a:t> et al. 2012  Nature Geosciences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41460" y="2825088"/>
            <a:ext cx="5608713" cy="3932834"/>
            <a:chOff x="41460" y="2825088"/>
            <a:chExt cx="5608713" cy="3932834"/>
          </a:xfrm>
        </p:grpSpPr>
        <p:sp>
          <p:nvSpPr>
            <p:cNvPr id="6" name="Rectangle 5"/>
            <p:cNvSpPr/>
            <p:nvPr/>
          </p:nvSpPr>
          <p:spPr>
            <a:xfrm>
              <a:off x="41460" y="4034000"/>
              <a:ext cx="3861800" cy="2723922"/>
            </a:xfrm>
            <a:prstGeom prst="rect">
              <a:avLst/>
            </a:prstGeom>
          </p:spPr>
          <p:txBody>
            <a:bodyPr>
              <a:noAutofit/>
            </a:bodyPr>
            <a:lstStyle/>
            <a:p>
              <a:pPr defTabSz="457200">
                <a:spcBef>
                  <a:spcPts val="2400"/>
                </a:spcBef>
              </a:pPr>
              <a:r>
                <a:rPr lang="en-US" sz="2800" dirty="0">
                  <a:solidFill>
                    <a:srgbClr val="CCFF66"/>
                  </a:solidFill>
                </a:rPr>
                <a:t>By the 2030’s, moisture conditions during the turn-of-the-century drought “. . . will become the new norm in western North America.”</a:t>
              </a:r>
            </a:p>
          </p:txBody>
        </p:sp>
        <p:cxnSp>
          <p:nvCxnSpPr>
            <p:cNvPr id="8" name="Straight Arrow Connector 7"/>
            <p:cNvCxnSpPr/>
            <p:nvPr/>
          </p:nvCxnSpPr>
          <p:spPr>
            <a:xfrm flipV="1">
              <a:off x="3753134" y="2825088"/>
              <a:ext cx="1897039" cy="1392070"/>
            </a:xfrm>
            <a:prstGeom prst="straightConnector1">
              <a:avLst/>
            </a:prstGeom>
            <a:ln w="31750">
              <a:tailEnd type="arrow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Group 19"/>
          <p:cNvGrpSpPr/>
          <p:nvPr/>
        </p:nvGrpSpPr>
        <p:grpSpPr>
          <a:xfrm>
            <a:off x="4176215" y="3521123"/>
            <a:ext cx="4927355" cy="2811443"/>
            <a:chOff x="4176215" y="3521123"/>
            <a:chExt cx="4927355" cy="2811443"/>
          </a:xfrm>
        </p:grpSpPr>
        <p:sp>
          <p:nvSpPr>
            <p:cNvPr id="15" name="Rectangle 14"/>
            <p:cNvSpPr/>
            <p:nvPr/>
          </p:nvSpPr>
          <p:spPr>
            <a:xfrm>
              <a:off x="4176215" y="4034000"/>
              <a:ext cx="4927355" cy="2298566"/>
            </a:xfrm>
            <a:prstGeom prst="rect">
              <a:avLst/>
            </a:prstGeom>
          </p:spPr>
          <p:txBody>
            <a:bodyPr>
              <a:noAutofit/>
            </a:bodyPr>
            <a:lstStyle/>
            <a:p>
              <a:pPr defTabSz="457200">
                <a:spcBef>
                  <a:spcPts val="2400"/>
                </a:spcBef>
              </a:pPr>
              <a:r>
                <a:rPr lang="en-US" sz="2800" dirty="0">
                  <a:solidFill>
                    <a:srgbClr val="CCFF66"/>
                  </a:solidFill>
                </a:rPr>
                <a:t>“Towards the latter half of the twenty-first century the precipitation regime associated with the turn of the century drought will represent an outlier of extreme wetness”</a:t>
              </a:r>
            </a:p>
          </p:txBody>
        </p:sp>
        <p:cxnSp>
          <p:nvCxnSpPr>
            <p:cNvPr id="17" name="Straight Arrow Connector 16"/>
            <p:cNvCxnSpPr/>
            <p:nvPr/>
          </p:nvCxnSpPr>
          <p:spPr>
            <a:xfrm flipV="1">
              <a:off x="7765576" y="3521123"/>
              <a:ext cx="61415" cy="512879"/>
            </a:xfrm>
            <a:prstGeom prst="straightConnector1">
              <a:avLst/>
            </a:prstGeom>
            <a:ln w="31750">
              <a:tailEnd type="arrow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Group 8"/>
          <p:cNvGrpSpPr/>
          <p:nvPr/>
        </p:nvGrpSpPr>
        <p:grpSpPr>
          <a:xfrm>
            <a:off x="4892725" y="1181222"/>
            <a:ext cx="3746307" cy="1169551"/>
            <a:chOff x="4701653" y="1378420"/>
            <a:chExt cx="3746307" cy="1169551"/>
          </a:xfrm>
        </p:grpSpPr>
        <p:sp>
          <p:nvSpPr>
            <p:cNvPr id="2" name="TextBox 1"/>
            <p:cNvSpPr txBox="1"/>
            <p:nvPr/>
          </p:nvSpPr>
          <p:spPr>
            <a:xfrm>
              <a:off x="4872249" y="1378420"/>
              <a:ext cx="3575711" cy="1169551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pPr defTabSz="457200"/>
              <a:r>
                <a:rPr lang="en-US" sz="1400" dirty="0" smtClean="0">
                  <a:solidFill>
                    <a:srgbClr val="FF0000"/>
                  </a:solidFill>
                </a:rPr>
                <a:t>Sudden aspen decline</a:t>
              </a:r>
            </a:p>
            <a:p>
              <a:pPr defTabSz="457200"/>
              <a:r>
                <a:rPr lang="en-US" sz="1400" dirty="0" smtClean="0">
                  <a:solidFill>
                    <a:srgbClr val="FF0000"/>
                  </a:solidFill>
                </a:rPr>
                <a:t>Massive </a:t>
              </a:r>
              <a:r>
                <a:rPr lang="en-US" sz="1400" dirty="0">
                  <a:solidFill>
                    <a:srgbClr val="FF0000"/>
                  </a:solidFill>
                </a:rPr>
                <a:t>mortality of piñon</a:t>
              </a:r>
            </a:p>
            <a:p>
              <a:pPr defTabSz="457200"/>
              <a:r>
                <a:rPr lang="en-US" sz="1400" dirty="0" smtClean="0">
                  <a:solidFill>
                    <a:srgbClr val="FF0000"/>
                  </a:solidFill>
                </a:rPr>
                <a:t>Mountain </a:t>
              </a:r>
              <a:r>
                <a:rPr lang="en-US" sz="1400" dirty="0">
                  <a:solidFill>
                    <a:srgbClr val="FF0000"/>
                  </a:solidFill>
                </a:rPr>
                <a:t>pine beetle in northern Colorado</a:t>
              </a:r>
            </a:p>
            <a:p>
              <a:pPr defTabSz="457200"/>
              <a:r>
                <a:rPr lang="en-US" sz="1400" dirty="0">
                  <a:solidFill>
                    <a:srgbClr val="FF0000"/>
                  </a:solidFill>
                </a:rPr>
                <a:t>Spruce </a:t>
              </a:r>
              <a:r>
                <a:rPr lang="en-US" sz="1400" dirty="0" smtClean="0">
                  <a:solidFill>
                    <a:srgbClr val="FF0000"/>
                  </a:solidFill>
                </a:rPr>
                <a:t>beetle</a:t>
              </a:r>
            </a:p>
            <a:p>
              <a:pPr defTabSz="457200"/>
              <a:r>
                <a:rPr lang="en-US" sz="1400" dirty="0" smtClean="0">
                  <a:solidFill>
                    <a:srgbClr val="FF0000"/>
                  </a:solidFill>
                </a:rPr>
                <a:t>Most acres burned in CO (2002) </a:t>
              </a:r>
              <a:endParaRPr lang="en-US" sz="1400" dirty="0">
                <a:solidFill>
                  <a:srgbClr val="FF0000"/>
                </a:solidFill>
              </a:endParaRPr>
            </a:p>
          </p:txBody>
        </p:sp>
        <p:cxnSp>
          <p:nvCxnSpPr>
            <p:cNvPr id="7" name="Straight Arrow Connector 6"/>
            <p:cNvCxnSpPr/>
            <p:nvPr/>
          </p:nvCxnSpPr>
          <p:spPr>
            <a:xfrm flipH="1">
              <a:off x="4701653" y="1930398"/>
              <a:ext cx="170597" cy="415499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TextBox 2"/>
          <p:cNvSpPr txBox="1"/>
          <p:nvPr/>
        </p:nvSpPr>
        <p:spPr>
          <a:xfrm>
            <a:off x="831271" y="2579425"/>
            <a:ext cx="191706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tx1">
                    <a:lumMod val="75000"/>
                  </a:schemeClr>
                </a:solidFill>
              </a:rPr>
              <a:t>Summer </a:t>
            </a:r>
            <a:r>
              <a:rPr lang="en-US" sz="1200" dirty="0" err="1" smtClean="0">
                <a:solidFill>
                  <a:schemeClr val="tx1">
                    <a:lumMod val="75000"/>
                  </a:schemeClr>
                </a:solidFill>
              </a:rPr>
              <a:t>precip</a:t>
            </a:r>
            <a:r>
              <a:rPr lang="en-US" sz="1200" dirty="0" smtClean="0">
                <a:solidFill>
                  <a:schemeClr val="tx1">
                    <a:lumMod val="75000"/>
                  </a:schemeClr>
                </a:solidFill>
              </a:rPr>
              <a:t>. (June-Aug.)</a:t>
            </a:r>
          </a:p>
          <a:p>
            <a:r>
              <a:rPr lang="en-US" sz="1200" dirty="0" smtClean="0">
                <a:solidFill>
                  <a:schemeClr val="tx1">
                    <a:lumMod val="75000"/>
                  </a:schemeClr>
                </a:solidFill>
              </a:rPr>
              <a:t>CMIP5 ensemble</a:t>
            </a:r>
            <a:endParaRPr lang="en-US" sz="1200" dirty="0">
              <a:solidFill>
                <a:schemeClr val="tx1">
                  <a:lumMod val="75000"/>
                </a:schemeClr>
              </a:solidFill>
            </a:endParaRPr>
          </a:p>
          <a:p>
            <a:r>
              <a:rPr lang="en-US" sz="1200" dirty="0" smtClean="0">
                <a:solidFill>
                  <a:schemeClr val="tx1">
                    <a:lumMod val="75000"/>
                  </a:schemeClr>
                </a:solidFill>
              </a:rPr>
              <a:t>1900-2005: historical expt. </a:t>
            </a:r>
          </a:p>
          <a:p>
            <a:r>
              <a:rPr lang="en-US" sz="1200" dirty="0" smtClean="0">
                <a:solidFill>
                  <a:schemeClr val="tx1">
                    <a:lumMod val="75000"/>
                  </a:schemeClr>
                </a:solidFill>
              </a:rPr>
              <a:t>2006-2100: RCP 8.5</a:t>
            </a:r>
            <a:endParaRPr lang="en-US" sz="1200" dirty="0">
              <a:solidFill>
                <a:schemeClr val="tx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2633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474566" y="274638"/>
            <a:ext cx="8229600" cy="1143000"/>
          </a:xfrm>
        </p:spPr>
        <p:txBody>
          <a:bodyPr/>
          <a:lstStyle/>
          <a:p>
            <a:r>
              <a:rPr lang="en-US" dirty="0" smtClean="0"/>
              <a:t>Problem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474566" y="1600200"/>
            <a:ext cx="8229600" cy="4525963"/>
          </a:xfrm>
        </p:spPr>
        <p:txBody>
          <a:bodyPr/>
          <a:lstStyle/>
          <a:p>
            <a:pPr>
              <a:spcBef>
                <a:spcPts val="3000"/>
              </a:spcBef>
            </a:pPr>
            <a:r>
              <a:rPr lang="en-US" dirty="0" smtClean="0"/>
              <a:t>We need to </a:t>
            </a:r>
            <a:r>
              <a:rPr lang="en-US" dirty="0"/>
              <a:t>take the potential impacts of climate change into account while </a:t>
            </a:r>
            <a:r>
              <a:rPr lang="en-US" dirty="0" smtClean="0"/>
              <a:t>planning</a:t>
            </a:r>
          </a:p>
          <a:p>
            <a:pPr>
              <a:spcBef>
                <a:spcPts val="3000"/>
              </a:spcBef>
            </a:pPr>
            <a:r>
              <a:rPr lang="en-US" dirty="0" smtClean="0"/>
              <a:t>But how do we know what those impacts will be?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270407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7040" y="1685226"/>
            <a:ext cx="8463280" cy="1362075"/>
          </a:xfrm>
        </p:spPr>
        <p:txBody>
          <a:bodyPr>
            <a:normAutofit/>
          </a:bodyPr>
          <a:lstStyle/>
          <a:p>
            <a:r>
              <a:rPr lang="en-US" dirty="0" err="1" smtClean="0"/>
              <a:t>Bioclimate</a:t>
            </a:r>
            <a:r>
              <a:rPr lang="en-US" dirty="0" smtClean="0"/>
              <a:t> Models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7680" y="185039"/>
            <a:ext cx="7966393" cy="1500187"/>
          </a:xfrm>
        </p:spPr>
        <p:txBody>
          <a:bodyPr/>
          <a:lstStyle/>
          <a:p>
            <a:r>
              <a:rPr lang="en-US" dirty="0" smtClean="0"/>
              <a:t>Background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0513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7600" y="106326"/>
            <a:ext cx="7823200" cy="914400"/>
          </a:xfrm>
        </p:spPr>
        <p:txBody>
          <a:bodyPr>
            <a:normAutofit/>
          </a:bodyPr>
          <a:lstStyle/>
          <a:p>
            <a:r>
              <a:rPr lang="en-US" dirty="0" err="1" smtClean="0"/>
              <a:t>Bioclimate</a:t>
            </a:r>
            <a:r>
              <a:rPr lang="en-US" dirty="0" smtClean="0"/>
              <a:t> models - what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1460664" y="1430594"/>
            <a:ext cx="7480135" cy="4368322"/>
          </a:xfrm>
        </p:spPr>
        <p:txBody>
          <a:bodyPr>
            <a:normAutofit/>
          </a:bodyPr>
          <a:lstStyle/>
          <a:p>
            <a:pPr>
              <a:spcBef>
                <a:spcPts val="3000"/>
              </a:spcBef>
            </a:pPr>
            <a:r>
              <a:rPr lang="en-US" dirty="0" smtClean="0"/>
              <a:t>Characterize climate suitable for a species</a:t>
            </a:r>
          </a:p>
          <a:p>
            <a:pPr>
              <a:spcBef>
                <a:spcPts val="3000"/>
              </a:spcBef>
            </a:pPr>
            <a:r>
              <a:rPr lang="en-US" dirty="0" smtClean="0"/>
              <a:t>Climate is paramount in determining species presence</a:t>
            </a:r>
          </a:p>
          <a:p>
            <a:pPr>
              <a:spcBef>
                <a:spcPts val="3000"/>
              </a:spcBef>
            </a:pPr>
            <a:r>
              <a:rPr lang="en-US" dirty="0" smtClean="0"/>
              <a:t>Input: climate variables, slope and aspect</a:t>
            </a:r>
          </a:p>
          <a:p>
            <a:pPr>
              <a:spcBef>
                <a:spcPts val="3000"/>
              </a:spcBef>
            </a:pPr>
            <a:r>
              <a:rPr lang="en-US" dirty="0" smtClean="0"/>
              <a:t>Output: climatic suitability of the location for the species</a:t>
            </a:r>
          </a:p>
        </p:txBody>
      </p:sp>
    </p:spTree>
    <p:extLst>
      <p:ext uri="{BB962C8B-B14F-4D97-AF65-F5344CB8AC3E}">
        <p14:creationId xmlns:p14="http://schemas.microsoft.com/office/powerpoint/2010/main" val="3560767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rackedEarthAspen">
  <a:themeElements>
    <a:clrScheme name="Cracked Earth Theme Color">
      <a:dk1>
        <a:sysClr val="windowText" lastClr="000000"/>
      </a:dk1>
      <a:lt1>
        <a:sysClr val="window" lastClr="FFFFFF"/>
      </a:lt1>
      <a:dk2>
        <a:srgbClr val="AE3232"/>
      </a:dk2>
      <a:lt2>
        <a:srgbClr val="FFCC66"/>
      </a:lt2>
      <a:accent1>
        <a:srgbClr val="CCFF66"/>
      </a:accent1>
      <a:accent2>
        <a:srgbClr val="C0504D"/>
      </a:accent2>
      <a:accent3>
        <a:srgbClr val="9BBB59"/>
      </a:accent3>
      <a:accent4>
        <a:srgbClr val="00FF80"/>
      </a:accent4>
      <a:accent5>
        <a:srgbClr val="4BACC6"/>
      </a:accent5>
      <a:accent6>
        <a:srgbClr val="F79646"/>
      </a:accent6>
      <a:hlink>
        <a:srgbClr val="FF8000"/>
      </a:hlink>
      <a:folHlink>
        <a:srgbClr val="999999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19796</TotalTime>
  <Words>1172</Words>
  <Application>Microsoft Office PowerPoint</Application>
  <PresentationFormat>On-screen Show (4:3)</PresentationFormat>
  <Paragraphs>208</Paragraphs>
  <Slides>31</Slides>
  <Notes>22</Notes>
  <HiddenSlides>3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7" baseType="lpstr">
      <vt:lpstr>Arial</vt:lpstr>
      <vt:lpstr>Calibri</vt:lpstr>
      <vt:lpstr>Lucida Handwriting</vt:lpstr>
      <vt:lpstr>Tahoma</vt:lpstr>
      <vt:lpstr>Wingdings</vt:lpstr>
      <vt:lpstr>CrackedEarthAspen</vt:lpstr>
      <vt:lpstr>Projected Impacts of Climate Change  on SW Colorado Forests</vt:lpstr>
      <vt:lpstr>Outline</vt:lpstr>
      <vt:lpstr>Need for considering climate change</vt:lpstr>
      <vt:lpstr>Turn-of-the-century drought</vt:lpstr>
      <vt:lpstr>PowerPoint Presentation</vt:lpstr>
      <vt:lpstr>PowerPoint Presentation</vt:lpstr>
      <vt:lpstr>Problem</vt:lpstr>
      <vt:lpstr>Bioclimate Models</vt:lpstr>
      <vt:lpstr>Bioclimate models - what</vt:lpstr>
      <vt:lpstr>Bioclimate models - how</vt:lpstr>
      <vt:lpstr>Bioclimate models - how</vt:lpstr>
      <vt:lpstr>PowerPoint Presentation</vt:lpstr>
      <vt:lpstr>Process for projecting models into the future</vt:lpstr>
      <vt:lpstr>A strategy</vt:lpstr>
      <vt:lpstr>Overview</vt:lpstr>
      <vt:lpstr>PowerPoint Presentation</vt:lpstr>
      <vt:lpstr>PowerPoint Presentation</vt:lpstr>
      <vt:lpstr>What do we do?</vt:lpstr>
      <vt:lpstr>The Resilience of Youth</vt:lpstr>
      <vt:lpstr>PowerPoint Presentation</vt:lpstr>
      <vt:lpstr>Where do we do it?</vt:lpstr>
      <vt:lpstr>Emergent</vt:lpstr>
      <vt:lpstr>PowerPoint Presentation</vt:lpstr>
      <vt:lpstr>Southwestern Colorado Bioclimate Project</vt:lpstr>
      <vt:lpstr>PowerPoint Presentation</vt:lpstr>
      <vt:lpstr>Plan</vt:lpstr>
      <vt:lpstr>Piñon in Southern Ute area</vt:lpstr>
      <vt:lpstr>PowerPoint Presentation</vt:lpstr>
      <vt:lpstr>PowerPoint Presentation</vt:lpstr>
      <vt:lpstr>Conclusions</vt:lpstr>
      <vt:lpstr>“. . . the future has already arrived.”</vt:lpstr>
    </vt:vector>
  </TitlesOfParts>
  <Company>Forest Service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Jim Worrall</dc:creator>
  <cp:lastModifiedBy>Worrall, James -FS</cp:lastModifiedBy>
  <cp:revision>728</cp:revision>
  <cp:lastPrinted>2016-05-13T13:10:29Z</cp:lastPrinted>
  <dcterms:created xsi:type="dcterms:W3CDTF">2010-10-20T21:58:04Z</dcterms:created>
  <dcterms:modified xsi:type="dcterms:W3CDTF">2016-09-09T15:54:28Z</dcterms:modified>
</cp:coreProperties>
</file>