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69" r:id="rId3"/>
  </p:sldMasterIdLst>
  <p:notesMasterIdLst>
    <p:notesMasterId r:id="rId52"/>
  </p:notesMasterIdLst>
  <p:handoutMasterIdLst>
    <p:handoutMasterId r:id="rId53"/>
  </p:handoutMasterIdLst>
  <p:sldIdLst>
    <p:sldId id="256" r:id="rId4"/>
    <p:sldId id="299" r:id="rId5"/>
    <p:sldId id="300" r:id="rId6"/>
    <p:sldId id="301" r:id="rId7"/>
    <p:sldId id="328" r:id="rId8"/>
    <p:sldId id="329" r:id="rId9"/>
    <p:sldId id="330" r:id="rId10"/>
    <p:sldId id="331" r:id="rId11"/>
    <p:sldId id="332" r:id="rId12"/>
    <p:sldId id="333" r:id="rId13"/>
    <p:sldId id="334" r:id="rId14"/>
    <p:sldId id="355" r:id="rId15"/>
    <p:sldId id="297" r:id="rId16"/>
    <p:sldId id="305" r:id="rId17"/>
    <p:sldId id="272" r:id="rId18"/>
    <p:sldId id="273" r:id="rId19"/>
    <p:sldId id="274" r:id="rId20"/>
    <p:sldId id="278" r:id="rId21"/>
    <p:sldId id="338" r:id="rId22"/>
    <p:sldId id="281" r:id="rId23"/>
    <p:sldId id="284" r:id="rId24"/>
    <p:sldId id="304" r:id="rId25"/>
    <p:sldId id="302" r:id="rId26"/>
    <p:sldId id="353" r:id="rId27"/>
    <p:sldId id="343" r:id="rId28"/>
    <p:sldId id="336" r:id="rId29"/>
    <p:sldId id="335" r:id="rId30"/>
    <p:sldId id="354" r:id="rId31"/>
    <p:sldId id="349" r:id="rId32"/>
    <p:sldId id="268" r:id="rId33"/>
    <p:sldId id="269" r:id="rId34"/>
    <p:sldId id="320" r:id="rId35"/>
    <p:sldId id="321" r:id="rId36"/>
    <p:sldId id="322" r:id="rId37"/>
    <p:sldId id="323" r:id="rId38"/>
    <p:sldId id="270" r:id="rId39"/>
    <p:sldId id="271" r:id="rId40"/>
    <p:sldId id="348" r:id="rId41"/>
    <p:sldId id="316" r:id="rId42"/>
    <p:sldId id="307" r:id="rId43"/>
    <p:sldId id="352" r:id="rId44"/>
    <p:sldId id="350" r:id="rId45"/>
    <p:sldId id="351" r:id="rId46"/>
    <p:sldId id="347" r:id="rId47"/>
    <p:sldId id="337" r:id="rId48"/>
    <p:sldId id="356" r:id="rId49"/>
    <p:sldId id="357" r:id="rId50"/>
    <p:sldId id="358"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864">
          <p15:clr>
            <a:srgbClr val="A4A3A4"/>
          </p15:clr>
        </p15:guide>
        <p15:guide id="2" pos="9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clrMru>
    <a:srgbClr val="DA0000"/>
    <a:srgbClr val="4F81BD"/>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981" autoAdjust="0"/>
  </p:normalViewPr>
  <p:slideViewPr>
    <p:cSldViewPr showGuides="1">
      <p:cViewPr varScale="1">
        <p:scale>
          <a:sx n="108" d="100"/>
          <a:sy n="108" d="100"/>
        </p:scale>
        <p:origin x="-104" y="-512"/>
      </p:cViewPr>
      <p:guideLst>
        <p:guide orient="horz" pos="864"/>
        <p:guide pos="960"/>
      </p:guideLst>
    </p:cSldViewPr>
  </p:slideViewPr>
  <p:notesTextViewPr>
    <p:cViewPr>
      <p:scale>
        <a:sx n="1" d="1"/>
        <a:sy n="1" d="1"/>
      </p:scale>
      <p:origin x="0" y="0"/>
    </p:cViewPr>
  </p:notesTextViewPr>
  <p:sorterViewPr>
    <p:cViewPr>
      <p:scale>
        <a:sx n="80" d="100"/>
        <a:sy n="80" d="100"/>
      </p:scale>
      <p:origin x="0" y="-6883"/>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notesMaster" Target="notesMasters/notesMaster1.xml"/><Relationship Id="rId53" Type="http://schemas.openxmlformats.org/officeDocument/2006/relationships/handoutMaster" Target="handoutMasters/handoutMaster1.xml"/><Relationship Id="rId54" Type="http://schemas.openxmlformats.org/officeDocument/2006/relationships/printerSettings" Target="printerSettings/printerSettings1.bin"/><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7.emf"/><Relationship Id="rId2" Type="http://schemas.openxmlformats.org/officeDocument/2006/relationships/image" Target="../media/image4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3.emf"/><Relationship Id="rId2" Type="http://schemas.openxmlformats.org/officeDocument/2006/relationships/image" Target="../media/image5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5.emf"/><Relationship Id="rId2" Type="http://schemas.openxmlformats.org/officeDocument/2006/relationships/image" Target="../media/image48.emf"/><Relationship Id="rId3" Type="http://schemas.openxmlformats.org/officeDocument/2006/relationships/image" Target="../media/image5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F91305F-778B-CB43-8079-39EC9F48D44A}" type="datetimeFigureOut">
              <a:rPr lang="en-US" smtClean="0"/>
              <a:t>9/9/16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17369FF-19A1-CE4F-A978-1C781942208C}" type="slidenum">
              <a:rPr lang="en-US" smtClean="0"/>
              <a:t>‹#›</a:t>
            </a:fld>
            <a:endParaRPr lang="en-US"/>
          </a:p>
        </p:txBody>
      </p:sp>
    </p:spTree>
    <p:extLst>
      <p:ext uri="{BB962C8B-B14F-4D97-AF65-F5344CB8AC3E}">
        <p14:creationId xmlns:p14="http://schemas.microsoft.com/office/powerpoint/2010/main" val="36970639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B1DBD80-6AA3-4750-BC59-181C3BE0BB87}" type="datetimeFigureOut">
              <a:rPr lang="en-US" smtClean="0"/>
              <a:t>9/9/16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F144398-CC8B-4C0D-9123-97920161E8A0}" type="slidenum">
              <a:rPr lang="en-US" smtClean="0"/>
              <a:t>‹#›</a:t>
            </a:fld>
            <a:endParaRPr lang="en-US"/>
          </a:p>
        </p:txBody>
      </p:sp>
    </p:spTree>
    <p:extLst>
      <p:ext uri="{BB962C8B-B14F-4D97-AF65-F5344CB8AC3E}">
        <p14:creationId xmlns:p14="http://schemas.microsoft.com/office/powerpoint/2010/main" val="21543810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094A88-F6D6-41F3-88AE-EBDA4E9B7F08}" type="slidenum">
              <a:rPr lang="en-US" smtClean="0"/>
              <a:t>5</a:t>
            </a:fld>
            <a:endParaRPr lang="en-US"/>
          </a:p>
        </p:txBody>
      </p:sp>
    </p:spTree>
    <p:extLst>
      <p:ext uri="{BB962C8B-B14F-4D97-AF65-F5344CB8AC3E}">
        <p14:creationId xmlns:p14="http://schemas.microsoft.com/office/powerpoint/2010/main" val="23792335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Left: Dense white fir</a:t>
            </a:r>
          </a:p>
          <a:p>
            <a:r>
              <a:rPr lang="en-US" dirty="0" smtClean="0"/>
              <a:t>Right: big ponderos</a:t>
            </a:r>
            <a:r>
              <a:rPr lang="en-US" baseline="0" dirty="0" smtClean="0"/>
              <a:t>a pine tree stump. With fire exclusion, densification of white fir, more trees, and a species shift as logging took out ponderosa pine (stump) and is changing the species composition</a:t>
            </a:r>
            <a:endParaRPr lang="en-US" dirty="0"/>
          </a:p>
        </p:txBody>
      </p:sp>
      <p:sp>
        <p:nvSpPr>
          <p:cNvPr id="4" name="Slide Number Placeholder 3"/>
          <p:cNvSpPr>
            <a:spLocks noGrp="1"/>
          </p:cNvSpPr>
          <p:nvPr>
            <p:ph type="sldNum" sz="quarter" idx="10"/>
          </p:nvPr>
        </p:nvSpPr>
        <p:spPr/>
        <p:txBody>
          <a:bodyPr/>
          <a:lstStyle/>
          <a:p>
            <a:fld id="{9CACACB8-92A7-4222-A77A-2D72FBCF0C9C}" type="slidenum">
              <a:rPr lang="en-US" smtClean="0"/>
              <a:t>23</a:t>
            </a:fld>
            <a:endParaRPr lang="en-US"/>
          </a:p>
        </p:txBody>
      </p:sp>
    </p:spTree>
    <p:extLst>
      <p:ext uri="{BB962C8B-B14F-4D97-AF65-F5344CB8AC3E}">
        <p14:creationId xmlns:p14="http://schemas.microsoft.com/office/powerpoint/2010/main" val="13870337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ACACB8-92A7-4222-A77A-2D72FBCF0C9C}" type="slidenum">
              <a:rPr lang="en-US" smtClean="0"/>
              <a:t>24</a:t>
            </a:fld>
            <a:endParaRPr lang="en-US"/>
          </a:p>
        </p:txBody>
      </p:sp>
    </p:spTree>
    <p:extLst>
      <p:ext uri="{BB962C8B-B14F-4D97-AF65-F5344CB8AC3E}">
        <p14:creationId xmlns:p14="http://schemas.microsoft.com/office/powerpoint/2010/main" val="34430307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Currently, we are seeing that with the increase in spring/summer temperatures and earlier snowmelt, that fire season is becoming longer.  </a:t>
            </a:r>
          </a:p>
          <a:p>
            <a:pPr lvl="1"/>
            <a:r>
              <a:rPr lang="en-US" sz="1200" kern="1200" dirty="0" smtClean="0">
                <a:solidFill>
                  <a:schemeClr val="tx1"/>
                </a:solidFill>
                <a:effectLst/>
                <a:latin typeface="+mn-lt"/>
                <a:ea typeface="+mn-ea"/>
                <a:cs typeface="+mn-cs"/>
              </a:rPr>
              <a:t>This suggests that our forests will be subjected to more fire as climate gets warmer. </a:t>
            </a:r>
          </a:p>
          <a:p>
            <a:endParaRPr lang="en-US" dirty="0"/>
          </a:p>
        </p:txBody>
      </p:sp>
      <p:sp>
        <p:nvSpPr>
          <p:cNvPr id="4" name="Slide Number Placeholder 3"/>
          <p:cNvSpPr>
            <a:spLocks noGrp="1"/>
          </p:cNvSpPr>
          <p:nvPr>
            <p:ph type="sldNum" sz="quarter" idx="10"/>
          </p:nvPr>
        </p:nvSpPr>
        <p:spPr/>
        <p:txBody>
          <a:bodyPr/>
          <a:lstStyle/>
          <a:p>
            <a:fld id="{FF144398-CC8B-4C0D-9123-97920161E8A0}" type="slidenum">
              <a:rPr lang="en-US" smtClean="0"/>
              <a:t>25</a:t>
            </a:fld>
            <a:endParaRPr lang="en-US"/>
          </a:p>
        </p:txBody>
      </p:sp>
    </p:spTree>
    <p:extLst>
      <p:ext uri="{BB962C8B-B14F-4D97-AF65-F5344CB8AC3E}">
        <p14:creationId xmlns:p14="http://schemas.microsoft.com/office/powerpoint/2010/main" val="4774634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2441">
              <a:defRPr/>
            </a:pPr>
            <a:r>
              <a:rPr lang="en-US" baseline="0" dirty="0" smtClean="0"/>
              <a:t>The broadest level of adaptation there are three options of resistance, resilience, and transition.</a:t>
            </a:r>
          </a:p>
          <a:p>
            <a:pPr defTabSz="452441">
              <a:defRPr/>
            </a:pPr>
            <a:endParaRPr lang="en-US" dirty="0">
              <a:latin typeface="+mn-lt"/>
              <a:ea typeface="+mn-ea"/>
            </a:endParaRPr>
          </a:p>
          <a:p>
            <a:r>
              <a:rPr lang="en-US" dirty="0" smtClean="0"/>
              <a:t>In</a:t>
            </a:r>
            <a:r>
              <a:rPr lang="en-US" baseline="0" dirty="0" smtClean="0"/>
              <a:t> choosing one of these broad options, we are forming the overall tone of our response to climate change. We’re identifying our level of acceptable change in the forest, from essentially none, to a complete makeover, And we are identifying our means, from a defensive standpoint, to actively facilitating change. depending on the expected magnitude of impacts and resources available. </a:t>
            </a:r>
          </a:p>
          <a:p>
            <a:endParaRPr lang="en-US" baseline="0" dirty="0" smtClean="0"/>
          </a:p>
          <a:p>
            <a:r>
              <a:rPr lang="en-US" dirty="0" smtClean="0"/>
              <a:t>Under these broad options, there</a:t>
            </a:r>
            <a:r>
              <a:rPr lang="en-US" baseline="0" dirty="0" smtClean="0"/>
              <a:t> are limitless possibilities for adaptation actions. </a:t>
            </a:r>
            <a:endParaRPr lang="en-US" dirty="0"/>
          </a:p>
        </p:txBody>
      </p:sp>
      <p:sp>
        <p:nvSpPr>
          <p:cNvPr id="4" name="Slide Number Placeholder 3"/>
          <p:cNvSpPr>
            <a:spLocks noGrp="1"/>
          </p:cNvSpPr>
          <p:nvPr>
            <p:ph type="sldNum" sz="quarter" idx="10"/>
          </p:nvPr>
        </p:nvSpPr>
        <p:spPr/>
        <p:txBody>
          <a:bodyPr/>
          <a:lstStyle/>
          <a:p>
            <a:fld id="{D6D3B269-5A64-2042-A710-DD9B264C0002}" type="slidenum">
              <a:rPr lang="en-US" smtClean="0">
                <a:solidFill>
                  <a:srgbClr val="000000"/>
                </a:solidFill>
              </a:rPr>
              <a:pPr/>
              <a:t>26</a:t>
            </a:fld>
            <a:endParaRPr lang="en-US">
              <a:solidFill>
                <a:srgbClr val="000000"/>
              </a:solidFill>
            </a:endParaRPr>
          </a:p>
        </p:txBody>
      </p:sp>
    </p:spTree>
    <p:extLst>
      <p:ext uri="{BB962C8B-B14F-4D97-AF65-F5344CB8AC3E}">
        <p14:creationId xmlns:p14="http://schemas.microsoft.com/office/powerpoint/2010/main" val="24367656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6A80FF3-1006-49C1-ADFF-5767A403FFB4}" type="slidenum">
              <a:rPr lang="en-US" smtClean="0">
                <a:solidFill>
                  <a:srgbClr val="000000"/>
                </a:solidFill>
              </a:rPr>
              <a:pPr>
                <a:defRPr/>
              </a:pPr>
              <a:t>27</a:t>
            </a:fld>
            <a:endParaRPr lang="en-US">
              <a:solidFill>
                <a:srgbClr val="000000"/>
              </a:solidFill>
            </a:endParaRPr>
          </a:p>
        </p:txBody>
      </p:sp>
    </p:spTree>
    <p:extLst>
      <p:ext uri="{BB962C8B-B14F-4D97-AF65-F5344CB8AC3E}">
        <p14:creationId xmlns:p14="http://schemas.microsoft.com/office/powerpoint/2010/main" val="33457966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D3B269-5A64-2042-A710-DD9B264C0002}" type="slidenum">
              <a:rPr lang="en-US" smtClean="0"/>
              <a:t>38</a:t>
            </a:fld>
            <a:endParaRPr lang="en-US"/>
          </a:p>
        </p:txBody>
      </p:sp>
    </p:spTree>
    <p:extLst>
      <p:ext uri="{BB962C8B-B14F-4D97-AF65-F5344CB8AC3E}">
        <p14:creationId xmlns:p14="http://schemas.microsoft.com/office/powerpoint/2010/main" val="2543106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So integrating our knowledge of tree species susceptibility to fire is important.</a:t>
            </a:r>
          </a:p>
          <a:p>
            <a:pPr lvl="1"/>
            <a:r>
              <a:rPr lang="en-US" sz="1200" kern="1200" dirty="0" smtClean="0">
                <a:solidFill>
                  <a:schemeClr val="tx1"/>
                </a:solidFill>
                <a:effectLst/>
                <a:latin typeface="+mn-lt"/>
                <a:ea typeface="+mn-ea"/>
                <a:cs typeface="+mn-cs"/>
              </a:rPr>
              <a:t>Ponderosa pine, good resilience of fire due to its thick bark, open crown, tall crowns, and large buds.. However, seedlings are susceptible </a:t>
            </a:r>
          </a:p>
          <a:p>
            <a:pPr lvl="1"/>
            <a:r>
              <a:rPr lang="en-US" sz="1200" kern="1200" dirty="0" smtClean="0">
                <a:solidFill>
                  <a:schemeClr val="tx1"/>
                </a:solidFill>
                <a:effectLst/>
                <a:latin typeface="+mn-lt"/>
                <a:ea typeface="+mn-ea"/>
                <a:cs typeface="+mn-cs"/>
              </a:rPr>
              <a:t>Douglas-fir, older trees are resilient, but the crown structure of this species does increase its susceptibility</a:t>
            </a:r>
          </a:p>
          <a:p>
            <a:pPr lvl="2"/>
            <a:r>
              <a:rPr lang="en-US" sz="1200" kern="1200" dirty="0" smtClean="0">
                <a:solidFill>
                  <a:schemeClr val="tx1"/>
                </a:solidFill>
                <a:effectLst/>
                <a:latin typeface="+mn-lt"/>
                <a:ea typeface="+mn-ea"/>
                <a:cs typeface="+mn-cs"/>
              </a:rPr>
              <a:t>Seedling and saplings are susceptible</a:t>
            </a:r>
          </a:p>
          <a:p>
            <a:endParaRPr lang="en-US" dirty="0"/>
          </a:p>
        </p:txBody>
      </p:sp>
      <p:sp>
        <p:nvSpPr>
          <p:cNvPr id="4" name="Slide Number Placeholder 3"/>
          <p:cNvSpPr>
            <a:spLocks noGrp="1"/>
          </p:cNvSpPr>
          <p:nvPr>
            <p:ph type="sldNum" sz="quarter" idx="10"/>
          </p:nvPr>
        </p:nvSpPr>
        <p:spPr/>
        <p:txBody>
          <a:bodyPr/>
          <a:lstStyle/>
          <a:p>
            <a:fld id="{FF144398-CC8B-4C0D-9123-97920161E8A0}" type="slidenum">
              <a:rPr lang="en-US" smtClean="0"/>
              <a:t>42</a:t>
            </a:fld>
            <a:endParaRPr lang="en-US"/>
          </a:p>
        </p:txBody>
      </p:sp>
    </p:spTree>
    <p:extLst>
      <p:ext uri="{BB962C8B-B14F-4D97-AF65-F5344CB8AC3E}">
        <p14:creationId xmlns:p14="http://schemas.microsoft.com/office/powerpoint/2010/main" val="34791168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Aspen is often killed by fire, but has the ability to sprout back</a:t>
            </a:r>
            <a:r>
              <a:rPr lang="en-US" dirty="0" smtClean="0">
                <a:effectLst/>
              </a:rPr>
              <a:t> </a:t>
            </a:r>
          </a:p>
          <a:p>
            <a:r>
              <a:rPr lang="en-US" dirty="0" smtClean="0">
                <a:effectLst/>
              </a:rPr>
              <a:t>Same with </a:t>
            </a:r>
            <a:r>
              <a:rPr lang="en-US" dirty="0" err="1" smtClean="0">
                <a:effectLst/>
              </a:rPr>
              <a:t>Gambel</a:t>
            </a:r>
            <a:r>
              <a:rPr lang="en-US" dirty="0" smtClean="0">
                <a:effectLst/>
              </a:rPr>
              <a:t> Oak</a:t>
            </a:r>
          </a:p>
          <a:p>
            <a:endParaRPr lang="en-US" dirty="0"/>
          </a:p>
        </p:txBody>
      </p:sp>
      <p:sp>
        <p:nvSpPr>
          <p:cNvPr id="4" name="Slide Number Placeholder 3"/>
          <p:cNvSpPr>
            <a:spLocks noGrp="1"/>
          </p:cNvSpPr>
          <p:nvPr>
            <p:ph type="sldNum" sz="quarter" idx="10"/>
          </p:nvPr>
        </p:nvSpPr>
        <p:spPr/>
        <p:txBody>
          <a:bodyPr/>
          <a:lstStyle/>
          <a:p>
            <a:fld id="{FF144398-CC8B-4C0D-9123-97920161E8A0}" type="slidenum">
              <a:rPr lang="en-US" smtClean="0"/>
              <a:t>43</a:t>
            </a:fld>
            <a:endParaRPr lang="en-US"/>
          </a:p>
        </p:txBody>
      </p:sp>
    </p:spTree>
    <p:extLst>
      <p:ext uri="{BB962C8B-B14F-4D97-AF65-F5344CB8AC3E}">
        <p14:creationId xmlns:p14="http://schemas.microsoft.com/office/powerpoint/2010/main" val="37905193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144398-CC8B-4C0D-9123-97920161E8A0}" type="slidenum">
              <a:rPr lang="en-US" smtClean="0"/>
              <a:t>44</a:t>
            </a:fld>
            <a:endParaRPr lang="en-US"/>
          </a:p>
        </p:txBody>
      </p:sp>
    </p:spTree>
    <p:extLst>
      <p:ext uri="{BB962C8B-B14F-4D97-AF65-F5344CB8AC3E}">
        <p14:creationId xmlns:p14="http://schemas.microsoft.com/office/powerpoint/2010/main" val="17840358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2002</a:t>
            </a:r>
            <a:r>
              <a:rPr lang="en-US" baseline="0" dirty="0" smtClean="0"/>
              <a:t> dry years</a:t>
            </a:r>
          </a:p>
          <a:p>
            <a:r>
              <a:rPr lang="en-US" baseline="0" dirty="0" smtClean="0"/>
              <a:t>Drought resilience</a:t>
            </a:r>
            <a:endParaRPr lang="en-US" dirty="0"/>
          </a:p>
        </p:txBody>
      </p:sp>
      <p:sp>
        <p:nvSpPr>
          <p:cNvPr id="4" name="Slide Number Placeholder 3"/>
          <p:cNvSpPr>
            <a:spLocks noGrp="1"/>
          </p:cNvSpPr>
          <p:nvPr>
            <p:ph type="sldNum" sz="quarter" idx="10"/>
          </p:nvPr>
        </p:nvSpPr>
        <p:spPr/>
        <p:txBody>
          <a:bodyPr/>
          <a:lstStyle/>
          <a:p>
            <a:fld id="{FF144398-CC8B-4C0D-9123-97920161E8A0}"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6301789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9587">
              <a:defRPr/>
            </a:pPr>
            <a:endParaRPr lang="en-US" dirty="0" smtClean="0"/>
          </a:p>
        </p:txBody>
      </p:sp>
      <p:sp>
        <p:nvSpPr>
          <p:cNvPr id="4" name="Slide Number Placeholder 3"/>
          <p:cNvSpPr>
            <a:spLocks noGrp="1"/>
          </p:cNvSpPr>
          <p:nvPr>
            <p:ph type="sldNum" sz="quarter" idx="10"/>
          </p:nvPr>
        </p:nvSpPr>
        <p:spPr/>
        <p:txBody>
          <a:bodyPr/>
          <a:lstStyle/>
          <a:p>
            <a:fld id="{8853F6CA-CCB6-4D6F-AB83-60D56C5A2B77}" type="slidenum">
              <a:rPr lang="en-US" smtClean="0"/>
              <a:t>9</a:t>
            </a:fld>
            <a:endParaRPr lang="en-US"/>
          </a:p>
        </p:txBody>
      </p:sp>
    </p:spTree>
    <p:extLst>
      <p:ext uri="{BB962C8B-B14F-4D97-AF65-F5344CB8AC3E}">
        <p14:creationId xmlns:p14="http://schemas.microsoft.com/office/powerpoint/2010/main" val="4248116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8853F6CA-CCB6-4D6F-AB83-60D56C5A2B77}"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693413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ACACB8-92A7-4222-A77A-2D72FBCF0C9C}" type="slidenum">
              <a:rPr lang="en-US" smtClean="0"/>
              <a:t>16</a:t>
            </a:fld>
            <a:endParaRPr lang="en-US"/>
          </a:p>
        </p:txBody>
      </p:sp>
    </p:spTree>
    <p:extLst>
      <p:ext uri="{BB962C8B-B14F-4D97-AF65-F5344CB8AC3E}">
        <p14:creationId xmlns:p14="http://schemas.microsoft.com/office/powerpoint/2010/main" val="4080080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ACACB8-92A7-4222-A77A-2D72FBCF0C9C}" type="slidenum">
              <a:rPr lang="en-US" smtClean="0"/>
              <a:t>18</a:t>
            </a:fld>
            <a:endParaRPr lang="en-US"/>
          </a:p>
        </p:txBody>
      </p:sp>
    </p:spTree>
    <p:extLst>
      <p:ext uri="{BB962C8B-B14F-4D97-AF65-F5344CB8AC3E}">
        <p14:creationId xmlns:p14="http://schemas.microsoft.com/office/powerpoint/2010/main" val="32462849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ACACB8-92A7-4222-A77A-2D72FBCF0C9C}" type="slidenum">
              <a:rPr lang="en-US" smtClean="0"/>
              <a:t>19</a:t>
            </a:fld>
            <a:endParaRPr lang="en-US"/>
          </a:p>
        </p:txBody>
      </p:sp>
    </p:spTree>
    <p:extLst>
      <p:ext uri="{BB962C8B-B14F-4D97-AF65-F5344CB8AC3E}">
        <p14:creationId xmlns:p14="http://schemas.microsoft.com/office/powerpoint/2010/main" val="3246284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ACACB8-92A7-4222-A77A-2D72FBCF0C9C}" type="slidenum">
              <a:rPr lang="en-US" smtClean="0"/>
              <a:t>20</a:t>
            </a:fld>
            <a:endParaRPr lang="en-US"/>
          </a:p>
        </p:txBody>
      </p:sp>
    </p:spTree>
    <p:extLst>
      <p:ext uri="{BB962C8B-B14F-4D97-AF65-F5344CB8AC3E}">
        <p14:creationId xmlns:p14="http://schemas.microsoft.com/office/powerpoint/2010/main" val="3246284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FCF4EDF-96A9-4879-A2ED-D5844AFF063F}" type="slidenum">
              <a:rPr lang="en-US"/>
              <a:pPr/>
              <a:t>21</a:t>
            </a:fld>
            <a:endParaRPr lang="en-US" dirty="0"/>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xfrm>
            <a:off x="914401" y="4343401"/>
            <a:ext cx="5029200" cy="4114800"/>
          </a:xfrm>
        </p:spPr>
        <p:txBody>
          <a:bodyPr/>
          <a:lstStyle/>
          <a:p>
            <a:r>
              <a:rPr lang="en-US" dirty="0" smtClean="0"/>
              <a:t>Sudden</a:t>
            </a:r>
            <a:r>
              <a:rPr lang="en-US" baseline="0" dirty="0" smtClean="0"/>
              <a:t> aspen decline</a:t>
            </a:r>
          </a:p>
          <a:p>
            <a:endParaRPr lang="en-US" dirty="0"/>
          </a:p>
        </p:txBody>
      </p:sp>
    </p:spTree>
    <p:extLst>
      <p:ext uri="{BB962C8B-B14F-4D97-AF65-F5344CB8AC3E}">
        <p14:creationId xmlns:p14="http://schemas.microsoft.com/office/powerpoint/2010/main" val="18517027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Gradient from west</a:t>
            </a:r>
            <a:r>
              <a:rPr lang="en-US" baseline="0" dirty="0" smtClean="0"/>
              <a:t> to east gradient of ponderosa pine dominated forest… all warm dry mixed </a:t>
            </a:r>
            <a:r>
              <a:rPr lang="en-US" baseline="0" dirty="0" err="1" smtClean="0"/>
              <a:t>confier</a:t>
            </a:r>
            <a:r>
              <a:rPr lang="en-US" baseline="0" dirty="0" smtClean="0"/>
              <a:t> forests within 50km</a:t>
            </a:r>
          </a:p>
          <a:p>
            <a:pPr marL="228600" indent="-228600">
              <a:buAutoNum type="arabicParenR"/>
            </a:pPr>
            <a:r>
              <a:rPr lang="en-US" baseline="0" dirty="0" smtClean="0"/>
              <a:t>Fires used to burn more </a:t>
            </a:r>
            <a:r>
              <a:rPr lang="en-US" baseline="0" dirty="0" err="1" smtClean="0"/>
              <a:t>frequenty</a:t>
            </a:r>
            <a:r>
              <a:rPr lang="en-US" baseline="0" dirty="0" smtClean="0"/>
              <a:t>, but at different frequencies</a:t>
            </a:r>
          </a:p>
          <a:p>
            <a:pPr marL="228600" indent="-228600">
              <a:buAutoNum type="arabicParenR"/>
            </a:pPr>
            <a:r>
              <a:rPr lang="en-US" baseline="0" dirty="0" smtClean="0"/>
              <a:t>There were times with fire free periods but they were much shorter</a:t>
            </a:r>
            <a:endParaRPr lang="en-US" dirty="0" smtClean="0"/>
          </a:p>
          <a:p>
            <a:r>
              <a:rPr lang="en-US" dirty="0" smtClean="0"/>
              <a:t>Different fire</a:t>
            </a:r>
            <a:r>
              <a:rPr lang="en-US" baseline="0" dirty="0" smtClean="0"/>
              <a:t> histories</a:t>
            </a:r>
          </a:p>
          <a:p>
            <a:pPr lvl="0"/>
            <a:r>
              <a:rPr lang="en-US" sz="1200" kern="1200" dirty="0" smtClean="0">
                <a:solidFill>
                  <a:schemeClr val="tx1"/>
                </a:solidFill>
                <a:effectLst/>
                <a:latin typeface="+mn-lt"/>
                <a:ea typeface="+mn-ea"/>
                <a:cs typeface="+mn-cs"/>
              </a:rPr>
              <a:t>Historically, wildfires helped regulate forest structure and fuels</a:t>
            </a:r>
          </a:p>
          <a:p>
            <a:pPr lvl="1"/>
            <a:r>
              <a:rPr lang="en-US" sz="1200" kern="1200" dirty="0" smtClean="0">
                <a:solidFill>
                  <a:schemeClr val="tx1"/>
                </a:solidFill>
                <a:effectLst/>
                <a:latin typeface="+mn-lt"/>
                <a:ea typeface="+mn-ea"/>
                <a:cs typeface="+mn-cs"/>
              </a:rPr>
              <a:t>In ponderosa pine forests, fires burned every 3 to 14 years, mostly as surface fires</a:t>
            </a:r>
          </a:p>
          <a:p>
            <a:pPr lvl="1"/>
            <a:r>
              <a:rPr lang="en-US" sz="1200" kern="1200" dirty="0" smtClean="0">
                <a:solidFill>
                  <a:schemeClr val="tx1"/>
                </a:solidFill>
                <a:effectLst/>
                <a:latin typeface="+mn-lt"/>
                <a:ea typeface="+mn-ea"/>
                <a:cs typeface="+mn-cs"/>
              </a:rPr>
              <a:t>As you increased in elevation, fire frequency decreased and fire type became more variable</a:t>
            </a:r>
          </a:p>
          <a:p>
            <a:pPr lvl="2"/>
            <a:r>
              <a:rPr lang="en-US" sz="1200" kern="1200" dirty="0" smtClean="0">
                <a:solidFill>
                  <a:schemeClr val="tx1"/>
                </a:solidFill>
                <a:effectLst/>
                <a:latin typeface="+mn-lt"/>
                <a:ea typeface="+mn-ea"/>
                <a:cs typeface="+mn-cs"/>
              </a:rPr>
              <a:t>In warm dry mixed conifer forests, fires were every 10 to 36 years and were variable. </a:t>
            </a:r>
          </a:p>
          <a:p>
            <a:endParaRPr lang="en-US" dirty="0"/>
          </a:p>
        </p:txBody>
      </p:sp>
      <p:sp>
        <p:nvSpPr>
          <p:cNvPr id="4" name="Slide Number Placeholder 3"/>
          <p:cNvSpPr>
            <a:spLocks noGrp="1"/>
          </p:cNvSpPr>
          <p:nvPr>
            <p:ph type="sldNum" sz="quarter" idx="10"/>
          </p:nvPr>
        </p:nvSpPr>
        <p:spPr/>
        <p:txBody>
          <a:bodyPr/>
          <a:lstStyle/>
          <a:p>
            <a:fld id="{9CACACB8-92A7-4222-A77A-2D72FBCF0C9C}" type="slidenum">
              <a:rPr lang="en-US" smtClean="0"/>
              <a:t>22</a:t>
            </a:fld>
            <a:endParaRPr lang="en-US"/>
          </a:p>
        </p:txBody>
      </p:sp>
    </p:spTree>
    <p:extLst>
      <p:ext uri="{BB962C8B-B14F-4D97-AF65-F5344CB8AC3E}">
        <p14:creationId xmlns:p14="http://schemas.microsoft.com/office/powerpoint/2010/main" val="2763167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30D10AC-5CE1-46CF-B02B-4503D67CB784}" type="datetimeFigureOut">
              <a:rPr lang="en-US" smtClean="0"/>
              <a:t>9/9/16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13200-0DFB-42D5-A559-3432F1834F9F}" type="slidenum">
              <a:rPr lang="en-US" smtClean="0"/>
              <a:t>‹#›</a:t>
            </a:fld>
            <a:endParaRPr lang="en-US"/>
          </a:p>
        </p:txBody>
      </p:sp>
    </p:spTree>
    <p:extLst>
      <p:ext uri="{BB962C8B-B14F-4D97-AF65-F5344CB8AC3E}">
        <p14:creationId xmlns:p14="http://schemas.microsoft.com/office/powerpoint/2010/main" val="1081209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0D10AC-5CE1-46CF-B02B-4503D67CB784}" type="datetimeFigureOut">
              <a:rPr lang="en-US" smtClean="0"/>
              <a:t>9/9/16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13200-0DFB-42D5-A559-3432F1834F9F}" type="slidenum">
              <a:rPr lang="en-US" smtClean="0"/>
              <a:t>‹#›</a:t>
            </a:fld>
            <a:endParaRPr lang="en-US"/>
          </a:p>
        </p:txBody>
      </p:sp>
    </p:spTree>
    <p:extLst>
      <p:ext uri="{BB962C8B-B14F-4D97-AF65-F5344CB8AC3E}">
        <p14:creationId xmlns:p14="http://schemas.microsoft.com/office/powerpoint/2010/main" val="10362784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0D10AC-5CE1-46CF-B02B-4503D67CB784}" type="datetimeFigureOut">
              <a:rPr lang="en-US" smtClean="0"/>
              <a:t>9/9/16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13200-0DFB-42D5-A559-3432F1834F9F}" type="slidenum">
              <a:rPr lang="en-US" smtClean="0"/>
              <a:t>‹#›</a:t>
            </a:fld>
            <a:endParaRPr lang="en-US"/>
          </a:p>
        </p:txBody>
      </p:sp>
    </p:spTree>
    <p:extLst>
      <p:ext uri="{BB962C8B-B14F-4D97-AF65-F5344CB8AC3E}">
        <p14:creationId xmlns:p14="http://schemas.microsoft.com/office/powerpoint/2010/main" val="14216940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dirty="0"/>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dirty="0"/>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A6F21E4C-698F-4ACA-B585-0AA17801B904}" type="slidenum">
              <a:rPr lang="en-US"/>
              <a:pPr/>
              <a:t>‹#›</a:t>
            </a:fld>
            <a:endParaRPr lang="en-US" dirty="0"/>
          </a:p>
        </p:txBody>
      </p:sp>
    </p:spTree>
    <p:extLst>
      <p:ext uri="{BB962C8B-B14F-4D97-AF65-F5344CB8AC3E}">
        <p14:creationId xmlns:p14="http://schemas.microsoft.com/office/powerpoint/2010/main" val="3705261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small" baseline="0">
                <a:solidFill>
                  <a:schemeClr val="accent5"/>
                </a:solidFill>
                <a:latin typeface="Candara"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5947508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0031"/>
            <a:ext cx="8229600" cy="990600"/>
          </a:xfrm>
          <a:prstGeom prst="rect">
            <a:avLst/>
          </a:prstGeom>
          <a:noFill/>
          <a:ln w="38100">
            <a:noFill/>
          </a:ln>
        </p:spPr>
        <p:txBody>
          <a:bodyPr>
            <a:normAutofit/>
          </a:bodyPr>
          <a:lstStyle>
            <a:lvl1pPr algn="ctr">
              <a:defRPr sz="4800" cap="none" baseline="0">
                <a:solidFill>
                  <a:schemeClr val="tx1"/>
                </a:solidFill>
                <a:latin typeface="Candara" pitchFamily="34" charset="0"/>
                <a:ea typeface="Tahoma" pitchFamily="34" charset="0"/>
                <a:cs typeface="Tahoma"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Clr>
                <a:schemeClr val="accent3">
                  <a:lumMod val="50000"/>
                </a:schemeClr>
              </a:buClr>
              <a:defRPr/>
            </a:lvl1pPr>
            <a:lvl2pPr>
              <a:buClr>
                <a:schemeClr val="accent3">
                  <a:lumMod val="50000"/>
                </a:schemeClr>
              </a:buClr>
              <a:defRPr/>
            </a:lvl2pPr>
            <a:lvl3pPr>
              <a:buClr>
                <a:schemeClr val="accent3">
                  <a:lumMod val="50000"/>
                </a:schemeClr>
              </a:buClr>
              <a:defRPr/>
            </a:lvl3pPr>
            <a:lvl4pPr>
              <a:buClr>
                <a:schemeClr val="accent3">
                  <a:lumMod val="50000"/>
                </a:schemeClr>
              </a:buClr>
              <a:defRPr/>
            </a:lvl4pPr>
            <a:lvl5pPr>
              <a:buClr>
                <a:schemeClr val="accent3">
                  <a:lumMod val="50000"/>
                </a:schemeClr>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461091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099226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rgbClr val="8BA56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rgbClr val="8BA56E"/>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11" name="Straight Connector 10"/>
          <p:cNvCxnSpPr/>
          <p:nvPr/>
        </p:nvCxnSpPr>
        <p:spPr>
          <a:xfrm rot="5400000">
            <a:off x="2217817" y="4045823"/>
            <a:ext cx="4709160" cy="794"/>
          </a:xfrm>
          <a:prstGeom prst="line">
            <a:avLst/>
          </a:prstGeom>
          <a:ln w="19050">
            <a:solidFill>
              <a:srgbClr val="8BA56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17078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800">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0074713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6441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a:defRPr/>
            </a:lvl1pPr>
          </a:lstStyle>
          <a:p>
            <a:pPr fontAlgn="base">
              <a:spcBef>
                <a:spcPct val="0"/>
              </a:spcBef>
              <a:spcAft>
                <a:spcPct val="0"/>
              </a:spcAft>
              <a:defRPr/>
            </a:pPr>
            <a:endParaRPr lang="en-US">
              <a:solidFill>
                <a:prstClr val="black">
                  <a:tint val="75000"/>
                </a:prstClr>
              </a:solidFill>
              <a:latin typeface="Arial" charset="0"/>
              <a:ea typeface="ＭＳ Ｐゴシック" pitchFamily="34" charset="-128"/>
            </a:endParaRPr>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fontAlgn="base">
              <a:spcBef>
                <a:spcPct val="0"/>
              </a:spcBef>
              <a:spcAft>
                <a:spcPct val="0"/>
              </a:spcAft>
              <a:defRPr/>
            </a:pPr>
            <a:endParaRPr lang="en-US">
              <a:solidFill>
                <a:prstClr val="black">
                  <a:tint val="75000"/>
                </a:prstClr>
              </a:solidFill>
              <a:latin typeface="Arial" charset="0"/>
              <a:ea typeface="ＭＳ Ｐゴシック" pitchFamily="34" charset="-128"/>
            </a:endParaRPr>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fontAlgn="base">
              <a:spcBef>
                <a:spcPct val="0"/>
              </a:spcBef>
              <a:spcAft>
                <a:spcPct val="0"/>
              </a:spcAft>
              <a:defRPr/>
            </a:pPr>
            <a:fld id="{DC5319B2-060A-431B-850C-4B1122F86830}" type="slidenum">
              <a:rPr lang="en-US">
                <a:solidFill>
                  <a:prstClr val="black">
                    <a:tint val="75000"/>
                  </a:prstClr>
                </a:solidFill>
                <a:latin typeface="Arial" charset="0"/>
                <a:ea typeface="ＭＳ Ｐゴシック" pitchFamily="34" charset="-128"/>
              </a:rPr>
              <a:pPr fontAlgn="base">
                <a:spcBef>
                  <a:spcPct val="0"/>
                </a:spcBef>
                <a:spcAft>
                  <a:spcPct val="0"/>
                </a:spcAft>
                <a:defRPr/>
              </a:pPr>
              <a:t>‹#›</a:t>
            </a:fld>
            <a:endParaRPr lang="en-US">
              <a:solidFill>
                <a:prstClr val="black">
                  <a:tint val="75000"/>
                </a:prstClr>
              </a:solidFill>
              <a:latin typeface="Arial" charset="0"/>
              <a:ea typeface="ＭＳ Ｐゴシック" pitchFamily="34" charset="-128"/>
            </a:endParaRPr>
          </a:p>
        </p:txBody>
      </p:sp>
    </p:spTree>
    <p:extLst>
      <p:ext uri="{BB962C8B-B14F-4D97-AF65-F5344CB8AC3E}">
        <p14:creationId xmlns:p14="http://schemas.microsoft.com/office/powerpoint/2010/main" val="7602543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0D10AC-5CE1-46CF-B02B-4503D67CB784}" type="datetimeFigureOut">
              <a:rPr lang="en-US" smtClean="0"/>
              <a:t>9/9/16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13200-0DFB-42D5-A559-3432F1834F9F}" type="slidenum">
              <a:rPr lang="en-US" smtClean="0"/>
              <a:t>‹#›</a:t>
            </a:fld>
            <a:endParaRPr lang="en-US"/>
          </a:p>
        </p:txBody>
      </p:sp>
    </p:spTree>
    <p:extLst>
      <p:ext uri="{BB962C8B-B14F-4D97-AF65-F5344CB8AC3E}">
        <p14:creationId xmlns:p14="http://schemas.microsoft.com/office/powerpoint/2010/main" val="18017164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cxnSp>
        <p:nvCxnSpPr>
          <p:cNvPr id="8" name="Straight Connector 7"/>
          <p:cNvCxnSpPr/>
          <p:nvPr/>
        </p:nvCxnSpPr>
        <p:spPr>
          <a:xfrm>
            <a:off x="685800" y="3398520"/>
            <a:ext cx="7848600" cy="1588"/>
          </a:xfrm>
          <a:prstGeom prst="line">
            <a:avLst/>
          </a:prstGeom>
          <a:ln w="19050">
            <a:solidFill>
              <a:srgbClr val="8BA56E"/>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solidFill>
                  <a:srgbClr val="8BA56E"/>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a:xfrm>
            <a:off x="457200" y="18288"/>
            <a:ext cx="2895600" cy="329184"/>
          </a:xfrm>
          <a:prstGeom prst="rect">
            <a:avLst/>
          </a:prstGeom>
        </p:spPr>
        <p:txBody>
          <a:bodyPr/>
          <a:lstStyle/>
          <a:p>
            <a:fld id="{9EED4581-8B53-0140-A82B-F9AE8EA77D75}" type="datetime1">
              <a:rPr lang="en-US" smtClean="0">
                <a:solidFill>
                  <a:prstClr val="white"/>
                </a:solidFill>
                <a:latin typeface="Arial"/>
              </a:rPr>
              <a:pPr/>
              <a:t>9/9/16</a:t>
            </a:fld>
            <a:endParaRPr lang="en-US">
              <a:solidFill>
                <a:prstClr val="white"/>
              </a:solidFill>
              <a:latin typeface="Arial"/>
            </a:endParaRPr>
          </a:p>
        </p:txBody>
      </p:sp>
      <p:sp>
        <p:nvSpPr>
          <p:cNvPr id="5" name="Footer Placeholder 4"/>
          <p:cNvSpPr>
            <a:spLocks noGrp="1"/>
          </p:cNvSpPr>
          <p:nvPr>
            <p:ph type="ftr" sz="quarter" idx="11"/>
          </p:nvPr>
        </p:nvSpPr>
        <p:spPr>
          <a:xfrm>
            <a:off x="3429000" y="18288"/>
            <a:ext cx="4114800" cy="329184"/>
          </a:xfrm>
          <a:prstGeom prst="rect">
            <a:avLst/>
          </a:prstGeom>
        </p:spPr>
        <p:txBody>
          <a:bodyPr/>
          <a:lstStyle/>
          <a:p>
            <a:endParaRPr lang="en-US">
              <a:solidFill>
                <a:prstClr val="white"/>
              </a:solidFill>
              <a:latin typeface="Arial"/>
            </a:endParaRPr>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rgbClr val="8BA56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rgbClr val="8BA56E"/>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11" name="Straight Connector 10"/>
          <p:cNvCxnSpPr/>
          <p:nvPr/>
        </p:nvCxnSpPr>
        <p:spPr>
          <a:xfrm rot="5400000">
            <a:off x="2217817" y="4045823"/>
            <a:ext cx="4709160" cy="794"/>
          </a:xfrm>
          <a:prstGeom prst="line">
            <a:avLst/>
          </a:prstGeom>
          <a:ln w="19050">
            <a:solidFill>
              <a:srgbClr val="8BA56E"/>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9" name="Straight Connector 8"/>
          <p:cNvCxnSpPr/>
          <p:nvPr/>
        </p:nvCxnSpPr>
        <p:spPr>
          <a:xfrm rot="5400000">
            <a:off x="-13116" y="3580206"/>
            <a:ext cx="5577840" cy="1588"/>
          </a:xfrm>
          <a:prstGeom prst="line">
            <a:avLst/>
          </a:prstGeom>
          <a:ln w="19050">
            <a:solidFill>
              <a:srgbClr val="8BA56E"/>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30D10AC-5CE1-46CF-B02B-4503D67CB784}" type="datetimeFigureOut">
              <a:rPr lang="en-US" smtClean="0"/>
              <a:t>9/9/16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13200-0DFB-42D5-A559-3432F1834F9F}" type="slidenum">
              <a:rPr lang="en-US" smtClean="0"/>
              <a:t>‹#›</a:t>
            </a:fld>
            <a:endParaRPr lang="en-US"/>
          </a:p>
        </p:txBody>
      </p:sp>
    </p:spTree>
    <p:extLst>
      <p:ext uri="{BB962C8B-B14F-4D97-AF65-F5344CB8AC3E}">
        <p14:creationId xmlns:p14="http://schemas.microsoft.com/office/powerpoint/2010/main" val="5395552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30D10AC-5CE1-46CF-B02B-4503D67CB784}" type="datetimeFigureOut">
              <a:rPr lang="en-US" smtClean="0"/>
              <a:t>9/9/16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613200-0DFB-42D5-A559-3432F1834F9F}" type="slidenum">
              <a:rPr lang="en-US" smtClean="0"/>
              <a:t>‹#›</a:t>
            </a:fld>
            <a:endParaRPr lang="en-US"/>
          </a:p>
        </p:txBody>
      </p:sp>
    </p:spTree>
    <p:extLst>
      <p:ext uri="{BB962C8B-B14F-4D97-AF65-F5344CB8AC3E}">
        <p14:creationId xmlns:p14="http://schemas.microsoft.com/office/powerpoint/2010/main" val="3085477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30D10AC-5CE1-46CF-B02B-4503D67CB784}" type="datetimeFigureOut">
              <a:rPr lang="en-US" smtClean="0"/>
              <a:t>9/9/16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613200-0DFB-42D5-A559-3432F1834F9F}" type="slidenum">
              <a:rPr lang="en-US" smtClean="0"/>
              <a:t>‹#›</a:t>
            </a:fld>
            <a:endParaRPr lang="en-US"/>
          </a:p>
        </p:txBody>
      </p:sp>
    </p:spTree>
    <p:extLst>
      <p:ext uri="{BB962C8B-B14F-4D97-AF65-F5344CB8AC3E}">
        <p14:creationId xmlns:p14="http://schemas.microsoft.com/office/powerpoint/2010/main" val="1726229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30D10AC-5CE1-46CF-B02B-4503D67CB784}" type="datetimeFigureOut">
              <a:rPr lang="en-US" smtClean="0"/>
              <a:t>9/9/16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613200-0DFB-42D5-A559-3432F1834F9F}" type="slidenum">
              <a:rPr lang="en-US" smtClean="0"/>
              <a:t>‹#›</a:t>
            </a:fld>
            <a:endParaRPr lang="en-US"/>
          </a:p>
        </p:txBody>
      </p:sp>
    </p:spTree>
    <p:extLst>
      <p:ext uri="{BB962C8B-B14F-4D97-AF65-F5344CB8AC3E}">
        <p14:creationId xmlns:p14="http://schemas.microsoft.com/office/powerpoint/2010/main" val="1011278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0D10AC-5CE1-46CF-B02B-4503D67CB784}" type="datetimeFigureOut">
              <a:rPr lang="en-US" smtClean="0"/>
              <a:t>9/9/16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613200-0DFB-42D5-A559-3432F1834F9F}" type="slidenum">
              <a:rPr lang="en-US" smtClean="0"/>
              <a:t>‹#›</a:t>
            </a:fld>
            <a:endParaRPr lang="en-US"/>
          </a:p>
        </p:txBody>
      </p:sp>
    </p:spTree>
    <p:extLst>
      <p:ext uri="{BB962C8B-B14F-4D97-AF65-F5344CB8AC3E}">
        <p14:creationId xmlns:p14="http://schemas.microsoft.com/office/powerpoint/2010/main" val="3514774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30D10AC-5CE1-46CF-B02B-4503D67CB784}" type="datetimeFigureOut">
              <a:rPr lang="en-US" smtClean="0"/>
              <a:t>9/9/16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613200-0DFB-42D5-A559-3432F1834F9F}" type="slidenum">
              <a:rPr lang="en-US" smtClean="0"/>
              <a:t>‹#›</a:t>
            </a:fld>
            <a:endParaRPr lang="en-US"/>
          </a:p>
        </p:txBody>
      </p:sp>
    </p:spTree>
    <p:extLst>
      <p:ext uri="{BB962C8B-B14F-4D97-AF65-F5344CB8AC3E}">
        <p14:creationId xmlns:p14="http://schemas.microsoft.com/office/powerpoint/2010/main" val="31766854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30D10AC-5CE1-46CF-B02B-4503D67CB784}" type="datetimeFigureOut">
              <a:rPr lang="en-US" smtClean="0"/>
              <a:t>9/9/16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613200-0DFB-42D5-A559-3432F1834F9F}" type="slidenum">
              <a:rPr lang="en-US" smtClean="0"/>
              <a:t>‹#›</a:t>
            </a:fld>
            <a:endParaRPr lang="en-US"/>
          </a:p>
        </p:txBody>
      </p:sp>
    </p:spTree>
    <p:extLst>
      <p:ext uri="{BB962C8B-B14F-4D97-AF65-F5344CB8AC3E}">
        <p14:creationId xmlns:p14="http://schemas.microsoft.com/office/powerpoint/2010/main" val="206083884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0.xml"/><Relationship Id="rId12" Type="http://schemas.openxmlformats.org/officeDocument/2006/relationships/theme" Target="../theme/theme3.xml"/><Relationship Id="rId1" Type="http://schemas.openxmlformats.org/officeDocument/2006/relationships/slideLayout" Target="../slideLayouts/slideLayout20.xml"/><Relationship Id="rId2" Type="http://schemas.openxmlformats.org/officeDocument/2006/relationships/slideLayout" Target="../slideLayouts/slideLayout21.xml"/><Relationship Id="rId3" Type="http://schemas.openxmlformats.org/officeDocument/2006/relationships/slideLayout" Target="../slideLayouts/slideLayout22.xml"/><Relationship Id="rId4" Type="http://schemas.openxmlformats.org/officeDocument/2006/relationships/slideLayout" Target="../slideLayouts/slideLayout23.xml"/><Relationship Id="rId5" Type="http://schemas.openxmlformats.org/officeDocument/2006/relationships/slideLayout" Target="../slideLayouts/slideLayout24.xml"/><Relationship Id="rId6" Type="http://schemas.openxmlformats.org/officeDocument/2006/relationships/slideLayout" Target="../slideLayouts/slideLayout25.xml"/><Relationship Id="rId7" Type="http://schemas.openxmlformats.org/officeDocument/2006/relationships/slideLayout" Target="../slideLayouts/slideLayout26.xml"/><Relationship Id="rId8" Type="http://schemas.openxmlformats.org/officeDocument/2006/relationships/slideLayout" Target="../slideLayouts/slideLayout27.xml"/><Relationship Id="rId9" Type="http://schemas.openxmlformats.org/officeDocument/2006/relationships/slideLayout" Target="../slideLayouts/slideLayout28.xml"/><Relationship Id="rId10"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0D10AC-5CE1-46CF-B02B-4503D67CB784}" type="datetimeFigureOut">
              <a:rPr lang="en-US" smtClean="0"/>
              <a:t>9/9/16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613200-0DFB-42D5-A559-3432F1834F9F}" type="slidenum">
              <a:rPr lang="en-US" smtClean="0"/>
              <a:t>‹#›</a:t>
            </a:fld>
            <a:endParaRPr lang="en-US"/>
          </a:p>
        </p:txBody>
      </p:sp>
    </p:spTree>
    <p:extLst>
      <p:ext uri="{BB962C8B-B14F-4D97-AF65-F5344CB8AC3E}">
        <p14:creationId xmlns:p14="http://schemas.microsoft.com/office/powerpoint/2010/main" val="2075016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3136"/>
            <a:ext cx="8229600" cy="9906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350216"/>
            <a:ext cx="8229600" cy="5126784"/>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1932070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par>
    </p:tnLst>
  </p:timing>
  <p:hf sldNum="0" hdr="0" ftr="0" dt="0"/>
  <p:txStyles>
    <p:titleStyle>
      <a:lvl1pPr algn="ctr" defTabSz="914400" rtl="0" eaLnBrk="1" latinLnBrk="0" hangingPunct="1">
        <a:spcBef>
          <a:spcPct val="0"/>
        </a:spcBef>
        <a:buNone/>
        <a:defRPr sz="4400" b="0" kern="1200" cap="none" spc="-100" baseline="0">
          <a:solidFill>
            <a:schemeClr val="tx1">
              <a:lumMod val="75000"/>
              <a:lumOff val="25000"/>
            </a:schemeClr>
          </a:solidFill>
          <a:latin typeface="Candara" pitchFamily="34" charset="0"/>
          <a:ea typeface="Tahoma" pitchFamily="34" charset="0"/>
          <a:cs typeface="Tahoma" pitchFamily="34" charset="0"/>
        </a:defRPr>
      </a:lvl1pPr>
    </p:titleStyle>
    <p:bodyStyle>
      <a:lvl1pPr marL="182880" indent="-182880" algn="l" defTabSz="914400" rtl="0" eaLnBrk="1" latinLnBrk="0" hangingPunct="1">
        <a:spcBef>
          <a:spcPct val="20000"/>
        </a:spcBef>
        <a:buClr>
          <a:schemeClr val="accent1"/>
        </a:buClr>
        <a:buSzPct val="70000"/>
        <a:buFont typeface="Wingdings" pitchFamily="2" charset="2"/>
        <a:buChar char="§"/>
        <a:defRPr sz="2400" kern="1200">
          <a:solidFill>
            <a:schemeClr val="tx1"/>
          </a:solidFill>
          <a:latin typeface="Candara"/>
          <a:ea typeface="+mn-ea"/>
          <a:cs typeface="Candara"/>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Candara"/>
          <a:ea typeface="+mn-ea"/>
          <a:cs typeface="Candara"/>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Candara"/>
          <a:ea typeface="+mn-ea"/>
          <a:cs typeface="Candara"/>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Candara"/>
          <a:ea typeface="+mn-ea"/>
          <a:cs typeface="Candara"/>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Candara"/>
          <a:ea typeface="+mn-ea"/>
          <a:cs typeface="Candara"/>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38117" y="181035"/>
            <a:ext cx="8131190" cy="6325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77805" y="882987"/>
            <a:ext cx="8408995" cy="534598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11" name="Straight Connector 10"/>
          <p:cNvCxnSpPr/>
          <p:nvPr userDrawn="1"/>
        </p:nvCxnSpPr>
        <p:spPr>
          <a:xfrm flipV="1">
            <a:off x="277805" y="803616"/>
            <a:ext cx="8602033" cy="9921"/>
          </a:xfrm>
          <a:prstGeom prst="line">
            <a:avLst/>
          </a:prstGeom>
          <a:ln w="13716">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hdr="0" ftr="0" dt="0"/>
  <p:txStyles>
    <p:titleStyle>
      <a:lvl1pPr algn="l" defTabSz="914400" rtl="0" eaLnBrk="1" latinLnBrk="0" hangingPunct="1">
        <a:spcBef>
          <a:spcPct val="0"/>
        </a:spcBef>
        <a:buNone/>
        <a:defRPr sz="3200" b="1" i="0" kern="1200" spc="-100" baseline="0">
          <a:solidFill>
            <a:schemeClr val="tx1">
              <a:lumMod val="75000"/>
              <a:lumOff val="25000"/>
            </a:schemeClr>
          </a:solidFill>
          <a:latin typeface="Calibri"/>
          <a:ea typeface="+mj-ea"/>
          <a:cs typeface="Calibri"/>
        </a:defRPr>
      </a:lvl1pPr>
    </p:titleStyle>
    <p:bodyStyle>
      <a:lvl1pPr marL="182880" indent="-182880" algn="l" defTabSz="914400" rtl="0" eaLnBrk="1" latinLnBrk="0" hangingPunct="1">
        <a:spcBef>
          <a:spcPct val="20000"/>
        </a:spcBef>
        <a:buClr>
          <a:srgbClr val="8BA56E"/>
        </a:buClr>
        <a:buSzPct val="85000"/>
        <a:buFont typeface="Arial"/>
        <a:buChar char="•"/>
        <a:defRPr sz="2400" kern="1200">
          <a:solidFill>
            <a:srgbClr val="404040"/>
          </a:solidFill>
          <a:latin typeface="Calibri"/>
          <a:ea typeface="+mn-ea"/>
          <a:cs typeface="Calibri"/>
        </a:defRPr>
      </a:lvl1pPr>
      <a:lvl2pPr marL="457200" indent="-182880" algn="l" defTabSz="914400" rtl="0" eaLnBrk="1" latinLnBrk="0" hangingPunct="1">
        <a:spcBef>
          <a:spcPct val="20000"/>
        </a:spcBef>
        <a:buClr>
          <a:srgbClr val="8BA56E"/>
        </a:buClr>
        <a:buSzPct val="85000"/>
        <a:buFont typeface="Arial"/>
        <a:buChar char="•"/>
        <a:defRPr sz="2000" kern="1200">
          <a:solidFill>
            <a:srgbClr val="404040"/>
          </a:solidFill>
          <a:latin typeface="Calibri"/>
          <a:ea typeface="+mn-ea"/>
          <a:cs typeface="Calibri"/>
        </a:defRPr>
      </a:lvl2pPr>
      <a:lvl3pPr marL="731520" indent="-182880" algn="l" defTabSz="914400" rtl="0" eaLnBrk="1" latinLnBrk="0" hangingPunct="1">
        <a:spcBef>
          <a:spcPct val="20000"/>
        </a:spcBef>
        <a:buClr>
          <a:srgbClr val="8BA56E"/>
        </a:buClr>
        <a:buSzPct val="90000"/>
        <a:buFont typeface="Arial"/>
        <a:buChar char="•"/>
        <a:defRPr sz="1800" kern="1200">
          <a:solidFill>
            <a:srgbClr val="404040"/>
          </a:solidFill>
          <a:latin typeface="Calibri"/>
          <a:ea typeface="+mn-ea"/>
          <a:cs typeface="Calibri"/>
        </a:defRPr>
      </a:lvl3pPr>
      <a:lvl4pPr marL="1005840" indent="-182880" algn="l" defTabSz="914400" rtl="0" eaLnBrk="1" latinLnBrk="0" hangingPunct="1">
        <a:spcBef>
          <a:spcPct val="20000"/>
        </a:spcBef>
        <a:buClr>
          <a:srgbClr val="8BA56E"/>
        </a:buClr>
        <a:buFont typeface="Arial"/>
        <a:buChar char="•"/>
        <a:defRPr sz="1600" kern="1200">
          <a:solidFill>
            <a:srgbClr val="404040"/>
          </a:solidFill>
          <a:latin typeface="Calibri"/>
          <a:ea typeface="+mn-ea"/>
          <a:cs typeface="Calibri"/>
        </a:defRPr>
      </a:lvl4pPr>
      <a:lvl5pPr marL="1188720" indent="-137160" algn="l" defTabSz="914400" rtl="0" eaLnBrk="1" latinLnBrk="0" hangingPunct="1">
        <a:spcBef>
          <a:spcPct val="20000"/>
        </a:spcBef>
        <a:buClr>
          <a:srgbClr val="8BA56E"/>
        </a:buClr>
        <a:buSzPct val="100000"/>
        <a:buFont typeface="Arial"/>
        <a:buChar char="•"/>
        <a:defRPr sz="1400" kern="1200" baseline="0">
          <a:solidFill>
            <a:srgbClr val="404040"/>
          </a:solidFill>
          <a:latin typeface="Calibri"/>
          <a:ea typeface="+mn-ea"/>
          <a:cs typeface="Calibri"/>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wmf"/><Relationship Id="rId6"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 Id="rId9" Type="http://schemas.openxmlformats.org/officeDocument/2006/relationships/image" Target="../media/image3.png"/><Relationship Id="rId1" Type="http://schemas.openxmlformats.org/officeDocument/2006/relationships/slideLayout" Target="../slideLayouts/slideLayout25.xml"/><Relationship Id="rId2"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eg"/><Relationship Id="rId3" Type="http://schemas.openxmlformats.org/officeDocument/2006/relationships/image" Target="../media/image2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 Id="rId3" Type="http://schemas.openxmlformats.org/officeDocument/2006/relationships/image" Target="../media/image2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eg"/><Relationship Id="rId3" Type="http://schemas.openxmlformats.org/officeDocument/2006/relationships/image" Target="../media/image2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5" Type="http://schemas.openxmlformats.org/officeDocument/2006/relationships/image" Target="../media/image30.jpeg"/><Relationship Id="rId6" Type="http://schemas.openxmlformats.org/officeDocument/2006/relationships/image" Target="../media/image31.jpeg"/><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jpe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3.xml"/></Relationships>
</file>

<file path=ppt/slides/_rels/slide27.xml.rels><?xml version="1.0" encoding="UTF-8" standalone="yes"?>
<Relationships xmlns="http://schemas.openxmlformats.org/package/2006/relationships"><Relationship Id="rId3" Type="http://schemas.openxmlformats.org/officeDocument/2006/relationships/hyperlink" Target="http://www.treesearch.fs.fed.us/pubs/40543" TargetMode="External"/><Relationship Id="rId4" Type="http://schemas.openxmlformats.org/officeDocument/2006/relationships/image" Target="../media/image39.png"/><Relationship Id="rId5" Type="http://schemas.openxmlformats.org/officeDocument/2006/relationships/image" Target="../media/image40.jpeg"/><Relationship Id="rId6" Type="http://schemas.openxmlformats.org/officeDocument/2006/relationships/image" Target="../media/image41.jpeg"/><Relationship Id="rId7" Type="http://schemas.openxmlformats.org/officeDocument/2006/relationships/image" Target="../media/image42.jpeg"/><Relationship Id="rId8" Type="http://schemas.openxmlformats.org/officeDocument/2006/relationships/image" Target="../media/image43.png"/><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emf"/><Relationship Id="rId3"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46.emf"/><Relationship Id="rId4" Type="http://schemas.openxmlformats.org/officeDocument/2006/relationships/oleObject" Target="../embeddings/oleObject1.bin"/><Relationship Id="rId5" Type="http://schemas.openxmlformats.org/officeDocument/2006/relationships/image" Target="../media/image45.e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47.emf"/><Relationship Id="rId5" Type="http://schemas.openxmlformats.org/officeDocument/2006/relationships/oleObject" Target="../embeddings/oleObject3.bin"/><Relationship Id="rId6" Type="http://schemas.openxmlformats.org/officeDocument/2006/relationships/image" Target="../media/image48.emf"/><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9.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0.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1.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2.jpg"/></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53.emf"/><Relationship Id="rId5" Type="http://schemas.openxmlformats.org/officeDocument/2006/relationships/oleObject" Target="../embeddings/oleObject5.bin"/><Relationship Id="rId6" Type="http://schemas.openxmlformats.org/officeDocument/2006/relationships/image" Target="../media/image54.emf"/><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6.bin"/><Relationship Id="rId4" Type="http://schemas.openxmlformats.org/officeDocument/2006/relationships/image" Target="../media/image45.emf"/><Relationship Id="rId5" Type="http://schemas.openxmlformats.org/officeDocument/2006/relationships/oleObject" Target="../embeddings/oleObject7.bin"/><Relationship Id="rId6" Type="http://schemas.openxmlformats.org/officeDocument/2006/relationships/image" Target="../media/image48.emf"/><Relationship Id="rId7" Type="http://schemas.openxmlformats.org/officeDocument/2006/relationships/oleObject" Target="../embeddings/oleObject8.bin"/><Relationship Id="rId8" Type="http://schemas.openxmlformats.org/officeDocument/2006/relationships/image" Target="../media/image54.emf"/><Relationship Id="rId1" Type="http://schemas.openxmlformats.org/officeDocument/2006/relationships/vmlDrawing" Target="../drawings/vmlDrawing4.vml"/><Relationship Id="rId2"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5.gif"/><Relationship Id="rId4" Type="http://schemas.openxmlformats.org/officeDocument/2006/relationships/image" Target="../media/image56.png"/><Relationship Id="rId5" Type="http://schemas.openxmlformats.org/officeDocument/2006/relationships/image" Target="../media/image57.png"/><Relationship Id="rId6" Type="http://schemas.openxmlformats.org/officeDocument/2006/relationships/image" Target="../media/image58.png"/><Relationship Id="rId7" Type="http://schemas.openxmlformats.org/officeDocument/2006/relationships/image" Target="../media/image59.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 Id="rId3"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0.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jpe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44.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Layout" Target="../slideLayouts/slideLayout2.xml"/><Relationship Id="rId3" Type="http://schemas.openxmlformats.org/officeDocument/2006/relationships/notesSlide" Target="../notesSlides/notesSlide18.xml"/></Relationships>
</file>

<file path=ppt/slides/_rels/slide45.xml.rels><?xml version="1.0" encoding="UTF-8" standalone="yes"?>
<Relationships xmlns="http://schemas.openxmlformats.org/package/2006/relationships"><Relationship Id="rId3" Type="http://schemas.openxmlformats.org/officeDocument/2006/relationships/image" Target="../media/image63.emf"/><Relationship Id="rId4" Type="http://schemas.openxmlformats.org/officeDocument/2006/relationships/image" Target="../media/image31.jpeg"/><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5.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 Id="rId9"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4.png"/><Relationship Id="rId3" Type="http://schemas.openxmlformats.org/officeDocument/2006/relationships/image" Target="../media/image55.gi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5"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5"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 name="Rectangle 8"/>
          <p:cNvSpPr/>
          <p:nvPr/>
        </p:nvSpPr>
        <p:spPr>
          <a:xfrm>
            <a:off x="-15704" y="5605106"/>
            <a:ext cx="9144000" cy="1252894"/>
          </a:xfrm>
          <a:prstGeom prst="rect">
            <a:avLst/>
          </a:prstGeom>
          <a:solidFill>
            <a:schemeClr val="bg1">
              <a:alpha val="90000"/>
            </a:schemeClr>
          </a:solidFill>
          <a:ln>
            <a:noFill/>
          </a:ln>
          <a:effectLst>
            <a:outerShdw blurRad="38100" dist="25400" dir="2700000" algn="br" rotWithShape="0">
              <a:srgbClr val="000000">
                <a:alpha val="60000"/>
              </a:srgbClr>
            </a:outerShdw>
            <a:softEdge rad="635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rial"/>
            </a:endParaRPr>
          </a:p>
        </p:txBody>
      </p:sp>
      <p:sp>
        <p:nvSpPr>
          <p:cNvPr id="3" name="Subtitle 2"/>
          <p:cNvSpPr>
            <a:spLocks noGrp="1"/>
          </p:cNvSpPr>
          <p:nvPr>
            <p:ph type="subTitle" idx="1"/>
          </p:nvPr>
        </p:nvSpPr>
        <p:spPr>
          <a:xfrm>
            <a:off x="2438400" y="5791200"/>
            <a:ext cx="3914364" cy="914400"/>
          </a:xfrm>
        </p:spPr>
        <p:txBody>
          <a:bodyPr>
            <a:normAutofit fontScale="77500" lnSpcReduction="20000"/>
          </a:bodyPr>
          <a:lstStyle/>
          <a:p>
            <a:r>
              <a:rPr lang="en-US" sz="2800" dirty="0" smtClean="0">
                <a:solidFill>
                  <a:schemeClr val="tx1">
                    <a:lumMod val="65000"/>
                    <a:lumOff val="35000"/>
                  </a:schemeClr>
                </a:solidFill>
              </a:rPr>
              <a:t>Linda Nagel, Mike Battaglia, </a:t>
            </a:r>
          </a:p>
          <a:p>
            <a:r>
              <a:rPr lang="en-US" sz="2800" dirty="0" smtClean="0">
                <a:solidFill>
                  <a:schemeClr val="tx1">
                    <a:lumMod val="65000"/>
                    <a:lumOff val="35000"/>
                  </a:schemeClr>
                </a:solidFill>
              </a:rPr>
              <a:t>Lance </a:t>
            </a:r>
            <a:r>
              <a:rPr lang="en-US" sz="2800" dirty="0" err="1" smtClean="0">
                <a:solidFill>
                  <a:schemeClr val="tx1">
                    <a:lumMod val="65000"/>
                    <a:lumOff val="35000"/>
                  </a:schemeClr>
                </a:solidFill>
              </a:rPr>
              <a:t>Asherin</a:t>
            </a:r>
            <a:r>
              <a:rPr lang="en-US" sz="2800" dirty="0" smtClean="0">
                <a:solidFill>
                  <a:schemeClr val="tx1">
                    <a:lumMod val="65000"/>
                    <a:lumOff val="35000"/>
                  </a:schemeClr>
                </a:solidFill>
              </a:rPr>
              <a:t>, Molly </a:t>
            </a:r>
            <a:r>
              <a:rPr lang="en-US" sz="2800" dirty="0" err="1" smtClean="0">
                <a:solidFill>
                  <a:schemeClr val="tx1">
                    <a:lumMod val="65000"/>
                    <a:lumOff val="35000"/>
                  </a:schemeClr>
                </a:solidFill>
              </a:rPr>
              <a:t>Roske</a:t>
            </a:r>
            <a:endParaRPr lang="en-US" sz="2800" dirty="0" smtClean="0">
              <a:solidFill>
                <a:schemeClr val="tx1">
                  <a:lumMod val="65000"/>
                  <a:lumOff val="35000"/>
                </a:schemeClr>
              </a:solidFill>
            </a:endParaRPr>
          </a:p>
          <a:p>
            <a:r>
              <a:rPr lang="en-US" sz="1700" dirty="0" smtClean="0">
                <a:solidFill>
                  <a:schemeClr val="tx1">
                    <a:lumMod val="65000"/>
                    <a:lumOff val="35000"/>
                  </a:schemeClr>
                </a:solidFill>
              </a:rPr>
              <a:t>September 9-10, 2016</a:t>
            </a:r>
            <a:endParaRPr lang="en-US" sz="1700" dirty="0">
              <a:solidFill>
                <a:schemeClr val="tx1">
                  <a:lumMod val="65000"/>
                  <a:lumOff val="35000"/>
                </a:schemeClr>
              </a:solidFill>
            </a:endParaRPr>
          </a:p>
        </p:txBody>
      </p:sp>
      <p:pic>
        <p:nvPicPr>
          <p:cNvPr id="5" name="Picture 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 y="5791200"/>
            <a:ext cx="745645" cy="833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19200" y="5565736"/>
            <a:ext cx="1298791" cy="1292264"/>
          </a:xfrm>
          <a:prstGeom prst="rect">
            <a:avLst/>
          </a:prstGeom>
        </p:spPr>
      </p:pic>
      <p:sp>
        <p:nvSpPr>
          <p:cNvPr id="12" name="Rectangle 11"/>
          <p:cNvSpPr/>
          <p:nvPr/>
        </p:nvSpPr>
        <p:spPr>
          <a:xfrm>
            <a:off x="-1" y="0"/>
            <a:ext cx="9144001" cy="2590800"/>
          </a:xfrm>
          <a:prstGeom prst="rect">
            <a:avLst/>
          </a:prstGeom>
          <a:solidFill>
            <a:srgbClr val="4F81B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76200"/>
            <a:ext cx="7772400" cy="2438399"/>
          </a:xfrm>
        </p:spPr>
        <p:txBody>
          <a:bodyPr>
            <a:normAutofit fontScale="90000"/>
          </a:bodyPr>
          <a:lstStyle/>
          <a:p>
            <a:r>
              <a:rPr lang="en-US" b="1" dirty="0" smtClean="0">
                <a:solidFill>
                  <a:srgbClr val="FFFFFF"/>
                </a:solidFill>
                <a:effectLst>
                  <a:outerShdw blurRad="50800" dist="38100" dir="2700000" algn="tl" rotWithShape="0">
                    <a:srgbClr val="000000">
                      <a:alpha val="43000"/>
                    </a:srgbClr>
                  </a:outerShdw>
                </a:effectLst>
              </a:rPr>
              <a:t>Designing Forest Adaptation Treatments for Climate Change Through Manager-Scientist Partnerships in Southwest CO</a:t>
            </a:r>
            <a:endParaRPr lang="en-US" b="1" dirty="0">
              <a:solidFill>
                <a:srgbClr val="FFFFFF"/>
              </a:solidFill>
              <a:effectLst>
                <a:outerShdw blurRad="50800" dist="38100" dir="2700000" algn="tl" rotWithShape="0">
                  <a:srgbClr val="000000">
                    <a:alpha val="43000"/>
                  </a:srgbClr>
                </a:outerShdw>
              </a:effectLst>
            </a:endParaRPr>
          </a:p>
        </p:txBody>
      </p:sp>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24600" y="6019800"/>
            <a:ext cx="1295400" cy="549637"/>
          </a:xfrm>
          <a:prstGeom prst="rect">
            <a:avLst/>
          </a:prstGeom>
        </p:spPr>
      </p:pic>
      <p:pic>
        <p:nvPicPr>
          <p:cNvPr id="13" name="Picture 1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848600" y="5715000"/>
            <a:ext cx="1143048" cy="914691"/>
          </a:xfrm>
          <a:prstGeom prst="rect">
            <a:avLst/>
          </a:prstGeom>
        </p:spPr>
      </p:pic>
    </p:spTree>
    <p:extLst>
      <p:ext uri="{BB962C8B-B14F-4D97-AF65-F5344CB8AC3E}">
        <p14:creationId xmlns:p14="http://schemas.microsoft.com/office/powerpoint/2010/main" val="125418783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Arrow Connector 9"/>
          <p:cNvCxnSpPr/>
          <p:nvPr/>
        </p:nvCxnSpPr>
        <p:spPr>
          <a:xfrm>
            <a:off x="2667000" y="2043113"/>
            <a:ext cx="3581400" cy="0"/>
          </a:xfrm>
          <a:prstGeom prst="straightConnector1">
            <a:avLst/>
          </a:prstGeom>
          <a:ln w="28575">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12" name="TextBox 12"/>
          <p:cNvSpPr txBox="1">
            <a:spLocks noChangeArrowheads="1"/>
          </p:cNvSpPr>
          <p:nvPr/>
        </p:nvSpPr>
        <p:spPr bwMode="auto">
          <a:xfrm>
            <a:off x="2928938" y="1684338"/>
            <a:ext cx="3000375" cy="369887"/>
          </a:xfrm>
          <a:prstGeom prst="rect">
            <a:avLst/>
          </a:prstGeom>
          <a:noFill/>
          <a:ln w="9525">
            <a:noFill/>
            <a:miter lim="800000"/>
            <a:headEnd/>
            <a:tailEnd/>
          </a:ln>
        </p:spPr>
        <p:txBody>
          <a:bodyPr>
            <a:spAutoFit/>
          </a:bodyPr>
          <a:lstStyle/>
          <a:p>
            <a:pPr fontAlgn="auto">
              <a:spcBef>
                <a:spcPts val="0"/>
              </a:spcBef>
              <a:spcAft>
                <a:spcPts val="0"/>
              </a:spcAft>
            </a:pPr>
            <a:r>
              <a:rPr lang="en-US" b="1">
                <a:solidFill>
                  <a:srgbClr val="2F2B20"/>
                </a:solidFill>
                <a:latin typeface="Candara" pitchFamily="34" charset="0"/>
                <a:ea typeface="+mn-ea"/>
              </a:rPr>
              <a:t>Desired Future Condition</a:t>
            </a:r>
          </a:p>
        </p:txBody>
      </p:sp>
      <p:cxnSp>
        <p:nvCxnSpPr>
          <p:cNvPr id="14" name="Straight Arrow Connector 13"/>
          <p:cNvCxnSpPr/>
          <p:nvPr/>
        </p:nvCxnSpPr>
        <p:spPr>
          <a:xfrm>
            <a:off x="428625" y="6613525"/>
            <a:ext cx="8215313" cy="1588"/>
          </a:xfrm>
          <a:prstGeom prst="straightConnector1">
            <a:avLst/>
          </a:prstGeom>
          <a:ln w="28575">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929063" y="6243638"/>
            <a:ext cx="795337" cy="461962"/>
          </a:xfrm>
          <a:prstGeom prst="rect">
            <a:avLst/>
          </a:prstGeom>
          <a:noFill/>
        </p:spPr>
        <p:txBody>
          <a:bodyPr>
            <a:spAutoFit/>
          </a:bodyPr>
          <a:lstStyle/>
          <a:p>
            <a:pPr fontAlgn="auto">
              <a:spcBef>
                <a:spcPts val="0"/>
              </a:spcBef>
              <a:spcAft>
                <a:spcPts val="0"/>
              </a:spcAft>
              <a:defRPr/>
            </a:pPr>
            <a:r>
              <a:rPr lang="en-US" sz="2400" b="1" cap="small" dirty="0">
                <a:solidFill>
                  <a:srgbClr val="2F2B20"/>
                </a:solidFill>
                <a:latin typeface="Candara" pitchFamily="34" charset="0"/>
                <a:ea typeface="+mn-ea"/>
              </a:rPr>
              <a:t>Time</a:t>
            </a:r>
          </a:p>
        </p:txBody>
      </p:sp>
      <p:sp>
        <p:nvSpPr>
          <p:cNvPr id="32" name="Rectangle 31"/>
          <p:cNvSpPr/>
          <p:nvPr/>
        </p:nvSpPr>
        <p:spPr>
          <a:xfrm>
            <a:off x="6715125" y="5256213"/>
            <a:ext cx="1536700" cy="1123950"/>
          </a:xfrm>
          <a:prstGeom prst="rect">
            <a:avLst/>
          </a:prstGeom>
          <a:solidFill>
            <a:schemeClr val="bg2"/>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33" name="TextBox 26"/>
          <p:cNvSpPr txBox="1">
            <a:spLocks noChangeArrowheads="1"/>
          </p:cNvSpPr>
          <p:nvPr/>
        </p:nvSpPr>
        <p:spPr bwMode="auto">
          <a:xfrm>
            <a:off x="3268779" y="3741923"/>
            <a:ext cx="1357312" cy="923925"/>
          </a:xfrm>
          <a:prstGeom prst="rect">
            <a:avLst/>
          </a:prstGeom>
          <a:noFill/>
          <a:ln w="9525">
            <a:noFill/>
            <a:miter lim="800000"/>
            <a:headEnd/>
            <a:tailEnd/>
          </a:ln>
        </p:spPr>
        <p:txBody>
          <a:bodyPr>
            <a:spAutoFit/>
          </a:bodyPr>
          <a:lstStyle/>
          <a:p>
            <a:pPr fontAlgn="auto">
              <a:spcBef>
                <a:spcPts val="0"/>
              </a:spcBef>
              <a:spcAft>
                <a:spcPts val="0"/>
              </a:spcAft>
            </a:pPr>
            <a:r>
              <a:rPr lang="en-US" b="1" dirty="0">
                <a:solidFill>
                  <a:srgbClr val="600000"/>
                </a:solidFill>
                <a:latin typeface="Candara" pitchFamily="34" charset="0"/>
                <a:ea typeface="+mn-ea"/>
              </a:rPr>
              <a:t>Climate Change</a:t>
            </a:r>
          </a:p>
          <a:p>
            <a:pPr fontAlgn="auto">
              <a:spcBef>
                <a:spcPts val="0"/>
              </a:spcBef>
              <a:spcAft>
                <a:spcPts val="0"/>
              </a:spcAft>
            </a:pPr>
            <a:r>
              <a:rPr lang="en-US" b="1" dirty="0">
                <a:solidFill>
                  <a:srgbClr val="600000"/>
                </a:solidFill>
                <a:latin typeface="Candara" pitchFamily="34" charset="0"/>
                <a:ea typeface="+mn-ea"/>
              </a:rPr>
              <a:t>Trajectory</a:t>
            </a:r>
          </a:p>
        </p:txBody>
      </p:sp>
      <p:sp>
        <p:nvSpPr>
          <p:cNvPr id="46" name="TextBox 15"/>
          <p:cNvSpPr txBox="1">
            <a:spLocks noChangeArrowheads="1"/>
          </p:cNvSpPr>
          <p:nvPr/>
        </p:nvSpPr>
        <p:spPr bwMode="auto">
          <a:xfrm>
            <a:off x="6751638" y="5043488"/>
            <a:ext cx="1500187" cy="1570037"/>
          </a:xfrm>
          <a:prstGeom prst="rect">
            <a:avLst/>
          </a:prstGeom>
          <a:noFill/>
          <a:ln w="9525">
            <a:noFill/>
            <a:miter lim="800000"/>
            <a:headEnd/>
            <a:tailEnd/>
          </a:ln>
        </p:spPr>
        <p:txBody>
          <a:bodyPr>
            <a:spAutoFit/>
          </a:bodyPr>
          <a:lstStyle/>
          <a:p>
            <a:pPr algn="ctr" fontAlgn="auto">
              <a:spcBef>
                <a:spcPts val="0"/>
              </a:spcBef>
              <a:spcAft>
                <a:spcPts val="0"/>
              </a:spcAft>
            </a:pPr>
            <a:r>
              <a:rPr lang="en-US" sz="9600" b="1" dirty="0">
                <a:solidFill>
                  <a:srgbClr val="2F2B20"/>
                </a:solidFill>
                <a:latin typeface="Candara" pitchFamily="34" charset="0"/>
                <a:ea typeface="+mn-ea"/>
              </a:rPr>
              <a:t>?</a:t>
            </a:r>
          </a:p>
        </p:txBody>
      </p:sp>
      <p:cxnSp>
        <p:nvCxnSpPr>
          <p:cNvPr id="8" name="Curved Connector 7"/>
          <p:cNvCxnSpPr/>
          <p:nvPr/>
        </p:nvCxnSpPr>
        <p:spPr>
          <a:xfrm>
            <a:off x="2667000" y="2380027"/>
            <a:ext cx="3918182" cy="3376248"/>
          </a:xfrm>
          <a:prstGeom prst="curvedConnector3">
            <a:avLst>
              <a:gd name="adj1" fmla="val 46666"/>
            </a:avLst>
          </a:prstGeom>
          <a:ln w="19050">
            <a:solidFill>
              <a:srgbClr val="993300"/>
            </a:solidFill>
            <a:tailEnd type="arrow"/>
          </a:ln>
        </p:spPr>
        <p:style>
          <a:lnRef idx="1">
            <a:schemeClr val="accent1"/>
          </a:lnRef>
          <a:fillRef idx="0">
            <a:schemeClr val="accent1"/>
          </a:fillRef>
          <a:effectRef idx="0">
            <a:schemeClr val="accent1"/>
          </a:effectRef>
          <a:fontRef idx="minor">
            <a:schemeClr val="tx1"/>
          </a:fontRef>
        </p:style>
      </p:cxnSp>
      <p:pic>
        <p:nvPicPr>
          <p:cNvPr id="3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1590675"/>
            <a:ext cx="2232025"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09042" y="1666875"/>
            <a:ext cx="2232025"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ectangle 4"/>
          <p:cNvSpPr>
            <a:spLocks noGrp="1" noChangeArrowheads="1"/>
          </p:cNvSpPr>
          <p:nvPr>
            <p:ph type="title"/>
          </p:nvPr>
        </p:nvSpPr>
        <p:spPr>
          <a:xfrm>
            <a:off x="457200" y="533400"/>
            <a:ext cx="8229600" cy="990600"/>
          </a:xfrm>
        </p:spPr>
        <p:txBody>
          <a:bodyPr/>
          <a:lstStyle/>
          <a:p>
            <a:pPr marL="342900" indent="-342900" defTabSz="-13873163">
              <a:defRPr/>
            </a:pPr>
            <a:r>
              <a:rPr lang="en-US" dirty="0" smtClean="0"/>
              <a:t>Climate-Driven Changes</a:t>
            </a:r>
            <a:endParaRPr lang="fr-CA" dirty="0"/>
          </a:p>
        </p:txBody>
      </p:sp>
    </p:spTree>
    <p:extLst>
      <p:ext uri="{BB962C8B-B14F-4D97-AF65-F5344CB8AC3E}">
        <p14:creationId xmlns:p14="http://schemas.microsoft.com/office/powerpoint/2010/main" val="37401688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Adaptation Options</a:t>
            </a:r>
            <a:endParaRPr lang="en-US" dirty="0"/>
          </a:p>
        </p:txBody>
      </p:sp>
      <p:sp>
        <p:nvSpPr>
          <p:cNvPr id="13" name="TextBox 12"/>
          <p:cNvSpPr txBox="1"/>
          <p:nvPr/>
        </p:nvSpPr>
        <p:spPr>
          <a:xfrm>
            <a:off x="3118813" y="2223567"/>
            <a:ext cx="5567985" cy="1384995"/>
          </a:xfrm>
          <a:prstGeom prst="rect">
            <a:avLst/>
          </a:prstGeom>
          <a:noFill/>
        </p:spPr>
        <p:txBody>
          <a:bodyPr wrap="square" rtlCol="0">
            <a:spAutoFit/>
          </a:bodyPr>
          <a:lstStyle/>
          <a:p>
            <a:r>
              <a:rPr lang="en-US" sz="2800" b="1" dirty="0" smtClean="0">
                <a:solidFill>
                  <a:srgbClr val="2F2B20"/>
                </a:solidFill>
                <a:latin typeface="Candara"/>
                <a:cs typeface="Candara"/>
              </a:rPr>
              <a:t>Manage for Persistence:</a:t>
            </a:r>
          </a:p>
          <a:p>
            <a:r>
              <a:rPr lang="en-US" sz="2800" dirty="0" smtClean="0">
                <a:solidFill>
                  <a:srgbClr val="2F2B20"/>
                </a:solidFill>
                <a:latin typeface="Candara"/>
                <a:cs typeface="Candara"/>
              </a:rPr>
              <a:t>Ecosystems are still recognizable as being the same system (character)</a:t>
            </a:r>
            <a:endParaRPr lang="en-US" sz="2800" dirty="0">
              <a:solidFill>
                <a:srgbClr val="2F2B20"/>
              </a:solidFill>
              <a:latin typeface="Candara"/>
              <a:cs typeface="Candara"/>
            </a:endParaRPr>
          </a:p>
        </p:txBody>
      </p:sp>
      <p:sp>
        <p:nvSpPr>
          <p:cNvPr id="15" name="Rounded Rectangle 14"/>
          <p:cNvSpPr/>
          <p:nvPr/>
        </p:nvSpPr>
        <p:spPr>
          <a:xfrm>
            <a:off x="469900" y="1544465"/>
            <a:ext cx="2103120" cy="1371600"/>
          </a:xfrm>
          <a:prstGeom prst="roundRect">
            <a:avLst/>
          </a:prstGeom>
          <a:gradFill flip="none" rotWithShape="1">
            <a:gsLst>
              <a:gs pos="0">
                <a:srgbClr val="046D8B"/>
              </a:gs>
              <a:gs pos="100000">
                <a:srgbClr val="FFFFFF"/>
              </a:gs>
            </a:gsLst>
            <a:lin ang="0" scaled="1"/>
            <a:tileRect/>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rgbClr val="2F2B20"/>
                </a:solidFill>
                <a:latin typeface="Candara"/>
                <a:cs typeface="Candara"/>
              </a:rPr>
              <a:t>Resistance</a:t>
            </a:r>
            <a:endParaRPr lang="en-US" sz="2800" b="1" dirty="0">
              <a:solidFill>
                <a:srgbClr val="2F2B20"/>
              </a:solidFill>
              <a:latin typeface="Candara"/>
              <a:cs typeface="Candara"/>
            </a:endParaRPr>
          </a:p>
        </p:txBody>
      </p:sp>
      <p:sp>
        <p:nvSpPr>
          <p:cNvPr id="16" name="Rounded Rectangle 15"/>
          <p:cNvSpPr/>
          <p:nvPr/>
        </p:nvSpPr>
        <p:spPr>
          <a:xfrm>
            <a:off x="472440" y="4490486"/>
            <a:ext cx="2103120" cy="1371600"/>
          </a:xfrm>
          <a:prstGeom prst="roundRect">
            <a:avLst/>
          </a:prstGeom>
          <a:gradFill flip="none" rotWithShape="1">
            <a:gsLst>
              <a:gs pos="0">
                <a:srgbClr val="C26B2B"/>
              </a:gs>
              <a:gs pos="100000">
                <a:srgbClr val="FFFFFF"/>
              </a:gs>
            </a:gsLst>
            <a:lin ang="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rgbClr val="2F2B20"/>
                </a:solidFill>
                <a:latin typeface="Candara"/>
                <a:cs typeface="Candara"/>
              </a:rPr>
              <a:t>Transition</a:t>
            </a:r>
          </a:p>
          <a:p>
            <a:pPr algn="ctr"/>
            <a:r>
              <a:rPr lang="en-US" sz="2000" b="1" dirty="0" smtClean="0">
                <a:solidFill>
                  <a:srgbClr val="2F2B20"/>
                </a:solidFill>
                <a:latin typeface="Candara"/>
                <a:cs typeface="Candara"/>
              </a:rPr>
              <a:t>(Response)</a:t>
            </a:r>
            <a:endParaRPr lang="en-US" sz="2400" b="1" dirty="0">
              <a:solidFill>
                <a:srgbClr val="2F2B20"/>
              </a:solidFill>
              <a:latin typeface="Candara"/>
              <a:cs typeface="Candara"/>
            </a:endParaRPr>
          </a:p>
        </p:txBody>
      </p:sp>
      <p:sp>
        <p:nvSpPr>
          <p:cNvPr id="17" name="Rounded Rectangle 16"/>
          <p:cNvSpPr/>
          <p:nvPr/>
        </p:nvSpPr>
        <p:spPr>
          <a:xfrm>
            <a:off x="457200" y="3004519"/>
            <a:ext cx="2103120" cy="1371600"/>
          </a:xfrm>
          <a:prstGeom prst="roundRect">
            <a:avLst/>
          </a:prstGeom>
          <a:gradFill flip="none" rotWithShape="1">
            <a:gsLst>
              <a:gs pos="0">
                <a:schemeClr val="accent3"/>
              </a:gs>
              <a:gs pos="100000">
                <a:srgbClr val="FFFFFF"/>
              </a:gs>
            </a:gsLst>
            <a:lin ang="0" scaled="1"/>
            <a:tileRect/>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rgbClr val="2F2B20"/>
                </a:solidFill>
                <a:latin typeface="Candara"/>
                <a:cs typeface="Candara"/>
              </a:rPr>
              <a:t>Resilience</a:t>
            </a:r>
            <a:endParaRPr lang="en-US" sz="2800" b="1" dirty="0">
              <a:solidFill>
                <a:srgbClr val="2F2B20"/>
              </a:solidFill>
              <a:latin typeface="Candara"/>
              <a:cs typeface="Candara"/>
            </a:endParaRPr>
          </a:p>
        </p:txBody>
      </p:sp>
      <p:cxnSp>
        <p:nvCxnSpPr>
          <p:cNvPr id="18" name="Straight Arrow Connector 17"/>
          <p:cNvCxnSpPr/>
          <p:nvPr/>
        </p:nvCxnSpPr>
        <p:spPr>
          <a:xfrm>
            <a:off x="2879678" y="1424790"/>
            <a:ext cx="0" cy="4531057"/>
          </a:xfrm>
          <a:prstGeom prst="straightConnector1">
            <a:avLst/>
          </a:prstGeom>
          <a:ln w="57150">
            <a:solidFill>
              <a:schemeClr val="tx1">
                <a:lumMod val="75000"/>
                <a:lumOff val="25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118814" y="4490486"/>
            <a:ext cx="5567986" cy="1384995"/>
          </a:xfrm>
          <a:prstGeom prst="rect">
            <a:avLst/>
          </a:prstGeom>
          <a:noFill/>
        </p:spPr>
        <p:txBody>
          <a:bodyPr wrap="square" rtlCol="0">
            <a:spAutoFit/>
          </a:bodyPr>
          <a:lstStyle/>
          <a:p>
            <a:r>
              <a:rPr lang="en-US" sz="2800" b="1" dirty="0" smtClean="0">
                <a:solidFill>
                  <a:srgbClr val="2F2B20"/>
                </a:solidFill>
                <a:latin typeface="Candara"/>
                <a:cs typeface="Candara"/>
              </a:rPr>
              <a:t>Manage for Change:</a:t>
            </a:r>
          </a:p>
          <a:p>
            <a:r>
              <a:rPr lang="en-US" sz="2800" dirty="0" smtClean="0">
                <a:solidFill>
                  <a:srgbClr val="2F2B20"/>
                </a:solidFill>
                <a:latin typeface="Candara"/>
                <a:cs typeface="Candara"/>
              </a:rPr>
              <a:t>Ecosystems have fundamentally changed to something different</a:t>
            </a:r>
            <a:endParaRPr lang="en-US" sz="2800" dirty="0">
              <a:solidFill>
                <a:srgbClr val="2F2B20"/>
              </a:solidFill>
              <a:latin typeface="Candara"/>
              <a:cs typeface="Candara"/>
            </a:endParaRPr>
          </a:p>
        </p:txBody>
      </p:sp>
    </p:spTree>
    <p:extLst>
      <p:ext uri="{BB962C8B-B14F-4D97-AF65-F5344CB8AC3E}">
        <p14:creationId xmlns:p14="http://schemas.microsoft.com/office/powerpoint/2010/main" val="14233489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Adaptive Silviculture for Climate Change Project</a:t>
            </a:r>
            <a:endParaRPr lang="en-US" dirty="0"/>
          </a:p>
        </p:txBody>
      </p:sp>
      <p:sp>
        <p:nvSpPr>
          <p:cNvPr id="3" name="Round Diagonal Corner Rectangle 2"/>
          <p:cNvSpPr/>
          <p:nvPr/>
        </p:nvSpPr>
        <p:spPr>
          <a:xfrm rot="10800000" flipV="1">
            <a:off x="4885659" y="2357481"/>
            <a:ext cx="3942393" cy="2448299"/>
          </a:xfrm>
          <a:prstGeom prst="round2DiagRect">
            <a:avLst>
              <a:gd name="adj1" fmla="val 23625"/>
              <a:gd name="adj2" fmla="val 0"/>
            </a:avLst>
          </a:prstGeom>
          <a:solidFill>
            <a:schemeClr val="accent1">
              <a:lumMod val="20000"/>
              <a:lumOff val="80000"/>
            </a:schemeClr>
          </a:solidFill>
          <a:ln>
            <a:solidFill>
              <a:schemeClr val="tx2">
                <a:lumMod val="60000"/>
                <a:lumOff val="4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200" b="1" i="1" spc="90" dirty="0" smtClean="0">
                <a:solidFill>
                  <a:prstClr val="black"/>
                </a:solidFill>
                <a:latin typeface="Century Gothic" pitchFamily="34" charset="0"/>
              </a:rPr>
              <a:t>WHAT APPROACH BEST PREPARES FOREST ECOSYSTEMS FOR CLIMATE CHANGE?</a:t>
            </a:r>
            <a:br>
              <a:rPr lang="en-US" sz="1200" b="1" i="1" spc="90" dirty="0" smtClean="0">
                <a:solidFill>
                  <a:prstClr val="black"/>
                </a:solidFill>
                <a:latin typeface="Century Gothic" pitchFamily="34" charset="0"/>
              </a:rPr>
            </a:br>
            <a:endParaRPr lang="en-US" sz="1200" b="1" i="1" spc="90" dirty="0" smtClean="0">
              <a:solidFill>
                <a:prstClr val="black"/>
              </a:solidFill>
              <a:latin typeface="Arial"/>
            </a:endParaRPr>
          </a:p>
          <a:p>
            <a:pPr marL="457200" indent="-914400">
              <a:spcAft>
                <a:spcPts val="600"/>
              </a:spcAft>
              <a:tabLst>
                <a:tab pos="457200" algn="l"/>
              </a:tabLst>
            </a:pPr>
            <a:r>
              <a:rPr lang="en-US" sz="1200" dirty="0" smtClean="0">
                <a:solidFill>
                  <a:prstClr val="black"/>
                </a:solidFill>
                <a:latin typeface="Century Gothic" pitchFamily="34" charset="0"/>
              </a:rPr>
              <a:t>RESISTANCE</a:t>
            </a:r>
            <a:r>
              <a:rPr lang="en-US" sz="1200" dirty="0" smtClean="0">
                <a:solidFill>
                  <a:prstClr val="black"/>
                </a:solidFill>
                <a:latin typeface="Arial"/>
              </a:rPr>
              <a:t> </a:t>
            </a:r>
            <a:r>
              <a:rPr lang="en-US" sz="1200" dirty="0">
                <a:solidFill>
                  <a:prstClr val="black"/>
                </a:solidFill>
                <a:latin typeface="Arial"/>
              </a:rPr>
              <a:t>– maintain relatively unchanged conditions over time</a:t>
            </a:r>
          </a:p>
          <a:p>
            <a:pPr marL="457200" indent="-914400">
              <a:spcAft>
                <a:spcPts val="600"/>
              </a:spcAft>
              <a:tabLst>
                <a:tab pos="457200" algn="l"/>
              </a:tabLst>
            </a:pPr>
            <a:r>
              <a:rPr lang="en-US" sz="1200" dirty="0">
                <a:solidFill>
                  <a:prstClr val="black"/>
                </a:solidFill>
                <a:latin typeface="Century Gothic" pitchFamily="34" charset="0"/>
              </a:rPr>
              <a:t>RESILIENCE</a:t>
            </a:r>
            <a:r>
              <a:rPr lang="en-US" sz="1200" dirty="0" smtClean="0">
                <a:solidFill>
                  <a:prstClr val="black"/>
                </a:solidFill>
                <a:latin typeface="Arial"/>
              </a:rPr>
              <a:t> </a:t>
            </a:r>
            <a:r>
              <a:rPr lang="en-US" sz="1200" dirty="0">
                <a:solidFill>
                  <a:prstClr val="black"/>
                </a:solidFill>
                <a:latin typeface="Arial"/>
              </a:rPr>
              <a:t>– allow some change in current conditions, but </a:t>
            </a:r>
            <a:r>
              <a:rPr lang="en-US" sz="1200" dirty="0" smtClean="0">
                <a:solidFill>
                  <a:prstClr val="black"/>
                </a:solidFill>
                <a:latin typeface="Arial"/>
              </a:rPr>
              <a:t>encourage eventual return </a:t>
            </a:r>
            <a:r>
              <a:rPr lang="en-US" sz="1200" dirty="0">
                <a:solidFill>
                  <a:prstClr val="black"/>
                </a:solidFill>
                <a:latin typeface="Arial"/>
              </a:rPr>
              <a:t>to </a:t>
            </a:r>
            <a:r>
              <a:rPr lang="en-US" sz="1200" dirty="0" smtClean="0">
                <a:solidFill>
                  <a:prstClr val="black"/>
                </a:solidFill>
                <a:latin typeface="Arial"/>
              </a:rPr>
              <a:t>original conditions</a:t>
            </a:r>
            <a:endParaRPr lang="en-US" sz="1200" dirty="0">
              <a:solidFill>
                <a:prstClr val="black"/>
              </a:solidFill>
              <a:latin typeface="Arial"/>
            </a:endParaRPr>
          </a:p>
          <a:p>
            <a:pPr marL="457200" indent="-914400">
              <a:spcAft>
                <a:spcPts val="600"/>
              </a:spcAft>
              <a:tabLst>
                <a:tab pos="457200" algn="l"/>
              </a:tabLst>
            </a:pPr>
            <a:r>
              <a:rPr lang="en-US" sz="1200" dirty="0">
                <a:solidFill>
                  <a:prstClr val="black"/>
                </a:solidFill>
                <a:latin typeface="Century Gothic" pitchFamily="34" charset="0"/>
              </a:rPr>
              <a:t>TRANSITION</a:t>
            </a:r>
            <a:r>
              <a:rPr lang="en-US" sz="1200" dirty="0" smtClean="0">
                <a:solidFill>
                  <a:prstClr val="black"/>
                </a:solidFill>
                <a:latin typeface="Arial"/>
              </a:rPr>
              <a:t> </a:t>
            </a:r>
            <a:r>
              <a:rPr lang="en-US" sz="1200" dirty="0">
                <a:solidFill>
                  <a:prstClr val="black"/>
                </a:solidFill>
                <a:latin typeface="Arial"/>
              </a:rPr>
              <a:t>– actively facilitate change to encourage adaptive </a:t>
            </a:r>
            <a:r>
              <a:rPr lang="en-US" sz="1200" dirty="0" smtClean="0">
                <a:solidFill>
                  <a:prstClr val="black"/>
                </a:solidFill>
                <a:latin typeface="Arial"/>
              </a:rPr>
              <a:t>responses</a:t>
            </a:r>
            <a:endParaRPr lang="en-US" sz="1200" i="1" dirty="0">
              <a:solidFill>
                <a:prstClr val="black"/>
              </a:solidFill>
              <a:latin typeface="Arial"/>
            </a:endParaRPr>
          </a:p>
        </p:txBody>
      </p:sp>
      <p:sp>
        <p:nvSpPr>
          <p:cNvPr id="18" name="TextBox 17"/>
          <p:cNvSpPr txBox="1"/>
          <p:nvPr/>
        </p:nvSpPr>
        <p:spPr>
          <a:xfrm>
            <a:off x="238117" y="4101911"/>
            <a:ext cx="4647542" cy="2072647"/>
          </a:xfrm>
          <a:prstGeom prst="rect">
            <a:avLst/>
          </a:prstGeom>
          <a:noFill/>
        </p:spPr>
        <p:txBody>
          <a:bodyPr wrap="square" lIns="101882" tIns="50941" rIns="101882" bIns="50941" rtlCol="0">
            <a:spAutoFit/>
          </a:bodyPr>
          <a:lstStyle/>
          <a:p>
            <a:pPr>
              <a:spcAft>
                <a:spcPts val="300"/>
              </a:spcAft>
            </a:pPr>
            <a:r>
              <a:rPr lang="en-US" sz="1400" dirty="0">
                <a:solidFill>
                  <a:prstClr val="black">
                    <a:lumMod val="85000"/>
                    <a:lumOff val="15000"/>
                  </a:prstClr>
                </a:solidFill>
                <a:latin typeface="Century Gothic" pitchFamily="34" charset="0"/>
              </a:rPr>
              <a:t>A </a:t>
            </a:r>
            <a:r>
              <a:rPr lang="en-US" sz="1400" dirty="0" smtClean="0">
                <a:solidFill>
                  <a:prstClr val="black">
                    <a:lumMod val="85000"/>
                    <a:lumOff val="15000"/>
                  </a:prstClr>
                </a:solidFill>
                <a:latin typeface="Century Gothic" pitchFamily="34" charset="0"/>
              </a:rPr>
              <a:t>Collaborative </a:t>
            </a:r>
            <a:r>
              <a:rPr lang="en-US" sz="1400" dirty="0">
                <a:solidFill>
                  <a:prstClr val="black">
                    <a:lumMod val="85000"/>
                    <a:lumOff val="15000"/>
                  </a:prstClr>
                </a:solidFill>
                <a:latin typeface="Century Gothic" pitchFamily="34" charset="0"/>
              </a:rPr>
              <a:t>Project Among:</a:t>
            </a:r>
          </a:p>
          <a:p>
            <a:pPr marL="171450" indent="-171450">
              <a:spcAft>
                <a:spcPts val="300"/>
              </a:spcAft>
              <a:buFont typeface="Arial" pitchFamily="34" charset="0"/>
              <a:buChar char="•"/>
            </a:pPr>
            <a:r>
              <a:rPr lang="en-US" sz="1100" b="1" i="1" dirty="0">
                <a:solidFill>
                  <a:prstClr val="black">
                    <a:lumMod val="85000"/>
                    <a:lumOff val="15000"/>
                  </a:prstClr>
                </a:solidFill>
                <a:latin typeface="Arial"/>
              </a:rPr>
              <a:t>US Forest Service Research and Development </a:t>
            </a:r>
            <a:r>
              <a:rPr lang="en-US" sz="1100" i="1" dirty="0" smtClean="0">
                <a:solidFill>
                  <a:prstClr val="black">
                    <a:lumMod val="85000"/>
                    <a:lumOff val="15000"/>
                  </a:prstClr>
                </a:solidFill>
                <a:latin typeface="Arial"/>
              </a:rPr>
              <a:t>(</a:t>
            </a:r>
            <a:r>
              <a:rPr lang="en-US" sz="1100" i="1" dirty="0">
                <a:solidFill>
                  <a:prstClr val="black"/>
                </a:solidFill>
                <a:latin typeface="Arial"/>
              </a:rPr>
              <a:t>NRS, PNW, PSW, RMRS, SRS</a:t>
            </a:r>
            <a:r>
              <a:rPr lang="en-US" sz="1100" i="1" dirty="0">
                <a:solidFill>
                  <a:prstClr val="black">
                    <a:lumMod val="85000"/>
                    <a:lumOff val="15000"/>
                  </a:prstClr>
                </a:solidFill>
                <a:latin typeface="Arial"/>
              </a:rPr>
              <a:t>)</a:t>
            </a:r>
          </a:p>
          <a:p>
            <a:pPr marL="171450" indent="-171450">
              <a:spcAft>
                <a:spcPts val="300"/>
              </a:spcAft>
              <a:buFont typeface="Arial" pitchFamily="34" charset="0"/>
              <a:buChar char="•"/>
            </a:pPr>
            <a:r>
              <a:rPr lang="en-US" sz="1100" b="1" i="1" dirty="0">
                <a:solidFill>
                  <a:prstClr val="black">
                    <a:lumMod val="85000"/>
                    <a:lumOff val="15000"/>
                  </a:prstClr>
                </a:solidFill>
                <a:latin typeface="Arial"/>
              </a:rPr>
              <a:t>US Forest Service National Forest </a:t>
            </a:r>
            <a:r>
              <a:rPr lang="en-US" sz="1100" b="1" i="1" dirty="0" smtClean="0">
                <a:solidFill>
                  <a:prstClr val="black">
                    <a:lumMod val="85000"/>
                    <a:lumOff val="15000"/>
                  </a:prstClr>
                </a:solidFill>
                <a:latin typeface="Arial"/>
              </a:rPr>
              <a:t>System </a:t>
            </a:r>
            <a:r>
              <a:rPr lang="en-US" sz="1100" i="1" dirty="0" smtClean="0">
                <a:solidFill>
                  <a:prstClr val="black">
                    <a:lumMod val="85000"/>
                    <a:lumOff val="15000"/>
                  </a:prstClr>
                </a:solidFill>
                <a:latin typeface="Arial"/>
              </a:rPr>
              <a:t>(Chippewa, San Juan, Flathead, White Mountain)</a:t>
            </a:r>
            <a:endParaRPr lang="en-US" sz="1100" b="1" i="1" dirty="0">
              <a:solidFill>
                <a:prstClr val="black">
                  <a:lumMod val="85000"/>
                  <a:lumOff val="15000"/>
                </a:prstClr>
              </a:solidFill>
              <a:latin typeface="Arial"/>
            </a:endParaRPr>
          </a:p>
          <a:p>
            <a:pPr marL="171450" indent="-171450">
              <a:spcAft>
                <a:spcPts val="300"/>
              </a:spcAft>
              <a:buFont typeface="Arial" pitchFamily="34" charset="0"/>
              <a:buChar char="•"/>
            </a:pPr>
            <a:r>
              <a:rPr lang="en-US" sz="1100" b="1" i="1" dirty="0" smtClean="0">
                <a:solidFill>
                  <a:prstClr val="black">
                    <a:lumMod val="85000"/>
                    <a:lumOff val="15000"/>
                  </a:prstClr>
                </a:solidFill>
                <a:latin typeface="Arial"/>
              </a:rPr>
              <a:t>Universities </a:t>
            </a:r>
            <a:r>
              <a:rPr lang="en-US" sz="1100" i="1" dirty="0" smtClean="0">
                <a:solidFill>
                  <a:prstClr val="black">
                    <a:lumMod val="85000"/>
                    <a:lumOff val="15000"/>
                  </a:prstClr>
                </a:solidFill>
                <a:latin typeface="Arial"/>
              </a:rPr>
              <a:t>(CSU, UMN, MTU, UMT, UVM, Dartmouth)</a:t>
            </a:r>
            <a:endParaRPr lang="en-US" sz="1100" i="1" dirty="0">
              <a:solidFill>
                <a:prstClr val="black">
                  <a:lumMod val="85000"/>
                  <a:lumOff val="15000"/>
                </a:prstClr>
              </a:solidFill>
              <a:latin typeface="Arial"/>
            </a:endParaRPr>
          </a:p>
          <a:p>
            <a:pPr marL="171450" indent="-171450">
              <a:spcAft>
                <a:spcPts val="300"/>
              </a:spcAft>
              <a:buFont typeface="Arial" pitchFamily="34" charset="0"/>
              <a:buChar char="•"/>
            </a:pPr>
            <a:r>
              <a:rPr lang="en-US" sz="1100" b="1" i="1" dirty="0">
                <a:solidFill>
                  <a:prstClr val="black">
                    <a:lumMod val="85000"/>
                    <a:lumOff val="15000"/>
                  </a:prstClr>
                </a:solidFill>
                <a:latin typeface="Arial"/>
              </a:rPr>
              <a:t>Northern Institute of Applied Climate </a:t>
            </a:r>
            <a:r>
              <a:rPr lang="en-US" sz="1100" b="1" i="1" dirty="0" smtClean="0">
                <a:solidFill>
                  <a:prstClr val="black">
                    <a:lumMod val="85000"/>
                    <a:lumOff val="15000"/>
                  </a:prstClr>
                </a:solidFill>
                <a:latin typeface="Arial"/>
              </a:rPr>
              <a:t>Science</a:t>
            </a:r>
          </a:p>
          <a:p>
            <a:pPr marL="171450" indent="-171450">
              <a:spcAft>
                <a:spcPts val="300"/>
              </a:spcAft>
              <a:buFont typeface="Arial" pitchFamily="34" charset="0"/>
              <a:buChar char="•"/>
            </a:pPr>
            <a:r>
              <a:rPr lang="en-US" sz="1100" b="1" i="1" dirty="0" smtClean="0">
                <a:solidFill>
                  <a:prstClr val="black">
                    <a:lumMod val="85000"/>
                    <a:lumOff val="15000"/>
                  </a:prstClr>
                </a:solidFill>
                <a:latin typeface="Arial"/>
              </a:rPr>
              <a:t>Colorado Forest Restoration Institute</a:t>
            </a:r>
          </a:p>
          <a:p>
            <a:pPr marL="171450" indent="-171450">
              <a:spcAft>
                <a:spcPts val="300"/>
              </a:spcAft>
              <a:buFont typeface="Arial" pitchFamily="34" charset="0"/>
              <a:buChar char="•"/>
            </a:pPr>
            <a:r>
              <a:rPr lang="en-US" sz="1100" b="1" i="1" dirty="0" smtClean="0">
                <a:solidFill>
                  <a:prstClr val="black">
                    <a:lumMod val="85000"/>
                    <a:lumOff val="15000"/>
                  </a:prstClr>
                </a:solidFill>
                <a:latin typeface="Arial"/>
              </a:rPr>
              <a:t>Non-governmental partners </a:t>
            </a:r>
            <a:br>
              <a:rPr lang="en-US" sz="1100" b="1" i="1" dirty="0" smtClean="0">
                <a:solidFill>
                  <a:prstClr val="black">
                    <a:lumMod val="85000"/>
                    <a:lumOff val="15000"/>
                  </a:prstClr>
                </a:solidFill>
                <a:latin typeface="Arial"/>
              </a:rPr>
            </a:br>
            <a:r>
              <a:rPr lang="en-US" sz="1100" i="1" dirty="0" smtClean="0">
                <a:solidFill>
                  <a:prstClr val="black">
                    <a:lumMod val="85000"/>
                    <a:lumOff val="15000"/>
                  </a:prstClr>
                </a:solidFill>
                <a:latin typeface="Arial"/>
              </a:rPr>
              <a:t>(J.W. Jones Ecological Research Center)</a:t>
            </a:r>
            <a:endParaRPr lang="en-US" sz="1100" dirty="0">
              <a:solidFill>
                <a:prstClr val="black">
                  <a:lumMod val="85000"/>
                  <a:lumOff val="15000"/>
                </a:prstClr>
              </a:solidFill>
              <a:latin typeface="Arial"/>
            </a:endParaRPr>
          </a:p>
        </p:txBody>
      </p:sp>
      <p:sp>
        <p:nvSpPr>
          <p:cNvPr id="25" name="Rectangle 24"/>
          <p:cNvSpPr/>
          <p:nvPr/>
        </p:nvSpPr>
        <p:spPr>
          <a:xfrm>
            <a:off x="4918622" y="1030406"/>
            <a:ext cx="3872440" cy="1077218"/>
          </a:xfrm>
          <a:prstGeom prst="rect">
            <a:avLst/>
          </a:prstGeom>
        </p:spPr>
        <p:txBody>
          <a:bodyPr wrap="square">
            <a:spAutoFit/>
          </a:bodyPr>
          <a:lstStyle/>
          <a:p>
            <a:pPr algn="ctr"/>
            <a:r>
              <a:rPr lang="en-US" sz="1600" i="1" dirty="0">
                <a:solidFill>
                  <a:srgbClr val="E4E9EF">
                    <a:lumMod val="50000"/>
                  </a:srgbClr>
                </a:solidFill>
                <a:latin typeface="Calibri"/>
                <a:cs typeface="Calibri"/>
              </a:rPr>
              <a:t>ASCC is </a:t>
            </a:r>
            <a:r>
              <a:rPr lang="en-US" sz="1600" i="1" dirty="0" smtClean="0">
                <a:solidFill>
                  <a:srgbClr val="E4E9EF">
                    <a:lumMod val="50000"/>
                  </a:srgbClr>
                </a:solidFill>
                <a:latin typeface="Calibri"/>
                <a:cs typeface="Calibri"/>
              </a:rPr>
              <a:t>creating </a:t>
            </a:r>
            <a:r>
              <a:rPr lang="en-US" sz="1600" i="1" dirty="0">
                <a:solidFill>
                  <a:srgbClr val="E4E9EF">
                    <a:lumMod val="50000"/>
                  </a:srgbClr>
                </a:solidFill>
                <a:latin typeface="Calibri"/>
                <a:cs typeface="Calibri"/>
              </a:rPr>
              <a:t>robust, science-based examples of how climate change adaptation can be integrated into </a:t>
            </a:r>
            <a:r>
              <a:rPr lang="en-US" sz="1600" i="1" dirty="0" smtClean="0">
                <a:solidFill>
                  <a:srgbClr val="E4E9EF">
                    <a:lumMod val="50000"/>
                  </a:srgbClr>
                </a:solidFill>
                <a:latin typeface="Calibri"/>
                <a:cs typeface="Calibri"/>
              </a:rPr>
              <a:t>forest management planning </a:t>
            </a:r>
            <a:r>
              <a:rPr lang="en-US" sz="1600" i="1" dirty="0">
                <a:solidFill>
                  <a:srgbClr val="E4E9EF">
                    <a:lumMod val="50000"/>
                  </a:srgbClr>
                </a:solidFill>
                <a:latin typeface="Calibri"/>
                <a:cs typeface="Calibri"/>
              </a:rPr>
              <a:t>and on-the-ground </a:t>
            </a:r>
            <a:r>
              <a:rPr lang="en-US" sz="1600" i="1" dirty="0" smtClean="0">
                <a:solidFill>
                  <a:srgbClr val="E4E9EF">
                    <a:lumMod val="50000"/>
                  </a:srgbClr>
                </a:solidFill>
                <a:latin typeface="Calibri"/>
                <a:cs typeface="Calibri"/>
              </a:rPr>
              <a:t>actions</a:t>
            </a:r>
            <a:endParaRPr lang="en-US" sz="1600" i="1" dirty="0">
              <a:solidFill>
                <a:srgbClr val="E4E9EF">
                  <a:lumMod val="50000"/>
                </a:srgbClr>
              </a:solidFill>
              <a:latin typeface="Calibri"/>
              <a:cs typeface="Calibri"/>
            </a:endParaRPr>
          </a:p>
        </p:txBody>
      </p:sp>
      <p:pic>
        <p:nvPicPr>
          <p:cNvPr id="41" name="Picture 40"/>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804038" y="4953000"/>
            <a:ext cx="1180220" cy="744712"/>
          </a:xfrm>
          <a:prstGeom prst="rect">
            <a:avLst/>
          </a:prstGeom>
        </p:spPr>
      </p:pic>
      <p:grpSp>
        <p:nvGrpSpPr>
          <p:cNvPr id="10" name="Group 9"/>
          <p:cNvGrpSpPr/>
          <p:nvPr/>
        </p:nvGrpSpPr>
        <p:grpSpPr>
          <a:xfrm>
            <a:off x="206139" y="1128806"/>
            <a:ext cx="4585664" cy="2886919"/>
            <a:chOff x="122437" y="533401"/>
            <a:chExt cx="9198905" cy="5791199"/>
          </a:xfrm>
        </p:grpSpPr>
        <p:grpSp>
          <p:nvGrpSpPr>
            <p:cNvPr id="11" name="Group 10"/>
            <p:cNvGrpSpPr/>
            <p:nvPr/>
          </p:nvGrpSpPr>
          <p:grpSpPr>
            <a:xfrm>
              <a:off x="122437" y="533401"/>
              <a:ext cx="9198905" cy="5791199"/>
              <a:chOff x="122437" y="533401"/>
              <a:chExt cx="9198905" cy="5791199"/>
            </a:xfrm>
          </p:grpSpPr>
          <p:sp>
            <p:nvSpPr>
              <p:cNvPr id="17" name="Freeform 16"/>
              <p:cNvSpPr>
                <a:spLocks/>
              </p:cNvSpPr>
              <p:nvPr/>
            </p:nvSpPr>
            <p:spPr bwMode="auto">
              <a:xfrm>
                <a:off x="122437" y="533401"/>
                <a:ext cx="8899129" cy="5791199"/>
              </a:xfrm>
              <a:custGeom>
                <a:avLst/>
                <a:gdLst>
                  <a:gd name="T0" fmla="*/ 38 w 3041"/>
                  <a:gd name="T1" fmla="*/ 534 h 1924"/>
                  <a:gd name="T2" fmla="*/ 19 w 3041"/>
                  <a:gd name="T3" fmla="*/ 827 h 1924"/>
                  <a:gd name="T4" fmla="*/ 60 w 3041"/>
                  <a:gd name="T5" fmla="*/ 1001 h 1924"/>
                  <a:gd name="T6" fmla="*/ 141 w 3041"/>
                  <a:gd name="T7" fmla="*/ 1176 h 1924"/>
                  <a:gd name="T8" fmla="*/ 292 w 3041"/>
                  <a:gd name="T9" fmla="*/ 1331 h 1924"/>
                  <a:gd name="T10" fmla="*/ 636 w 3041"/>
                  <a:gd name="T11" fmla="*/ 1489 h 1924"/>
                  <a:gd name="T12" fmla="*/ 918 w 3041"/>
                  <a:gd name="T13" fmla="*/ 1489 h 1924"/>
                  <a:gd name="T14" fmla="*/ 1109 w 3041"/>
                  <a:gd name="T15" fmla="*/ 1652 h 1924"/>
                  <a:gd name="T16" fmla="*/ 1254 w 3041"/>
                  <a:gd name="T17" fmla="*/ 1650 h 1924"/>
                  <a:gd name="T18" fmla="*/ 1385 w 3041"/>
                  <a:gd name="T19" fmla="*/ 1770 h 1924"/>
                  <a:gd name="T20" fmla="*/ 1536 w 3041"/>
                  <a:gd name="T21" fmla="*/ 1915 h 1924"/>
                  <a:gd name="T22" fmla="*/ 1625 w 3041"/>
                  <a:gd name="T23" fmla="*/ 1739 h 1924"/>
                  <a:gd name="T24" fmla="*/ 1725 w 3041"/>
                  <a:gd name="T25" fmla="*/ 1656 h 1924"/>
                  <a:gd name="T26" fmla="*/ 1851 w 3041"/>
                  <a:gd name="T27" fmla="*/ 1624 h 1924"/>
                  <a:gd name="T28" fmla="*/ 2018 w 3041"/>
                  <a:gd name="T29" fmla="*/ 1650 h 1924"/>
                  <a:gd name="T30" fmla="*/ 2123 w 3041"/>
                  <a:gd name="T31" fmla="*/ 1650 h 1924"/>
                  <a:gd name="T32" fmla="*/ 2027 w 3041"/>
                  <a:gd name="T33" fmla="*/ 1574 h 1924"/>
                  <a:gd name="T34" fmla="*/ 2159 w 3041"/>
                  <a:gd name="T35" fmla="*/ 1544 h 1924"/>
                  <a:gd name="T36" fmla="*/ 2249 w 3041"/>
                  <a:gd name="T37" fmla="*/ 1524 h 1924"/>
                  <a:gd name="T38" fmla="*/ 2385 w 3041"/>
                  <a:gd name="T39" fmla="*/ 1552 h 1924"/>
                  <a:gd name="T40" fmla="*/ 2489 w 3041"/>
                  <a:gd name="T41" fmla="*/ 1563 h 1924"/>
                  <a:gd name="T42" fmla="*/ 2552 w 3041"/>
                  <a:gd name="T43" fmla="*/ 1669 h 1924"/>
                  <a:gd name="T44" fmla="*/ 2626 w 3041"/>
                  <a:gd name="T45" fmla="*/ 1782 h 1924"/>
                  <a:gd name="T46" fmla="*/ 2726 w 3041"/>
                  <a:gd name="T47" fmla="*/ 1772 h 1924"/>
                  <a:gd name="T48" fmla="*/ 2615 w 3041"/>
                  <a:gd name="T49" fmla="*/ 1517 h 1924"/>
                  <a:gd name="T50" fmla="*/ 2685 w 3041"/>
                  <a:gd name="T51" fmla="*/ 1207 h 1924"/>
                  <a:gd name="T52" fmla="*/ 2789 w 3041"/>
                  <a:gd name="T53" fmla="*/ 1057 h 1924"/>
                  <a:gd name="T54" fmla="*/ 2815 w 3041"/>
                  <a:gd name="T55" fmla="*/ 977 h 1924"/>
                  <a:gd name="T56" fmla="*/ 2789 w 3041"/>
                  <a:gd name="T57" fmla="*/ 896 h 1924"/>
                  <a:gd name="T58" fmla="*/ 2759 w 3041"/>
                  <a:gd name="T59" fmla="*/ 822 h 1924"/>
                  <a:gd name="T60" fmla="*/ 2722 w 3041"/>
                  <a:gd name="T61" fmla="*/ 734 h 1924"/>
                  <a:gd name="T62" fmla="*/ 2791 w 3041"/>
                  <a:gd name="T63" fmla="*/ 799 h 1924"/>
                  <a:gd name="T64" fmla="*/ 2793 w 3041"/>
                  <a:gd name="T65" fmla="*/ 718 h 1924"/>
                  <a:gd name="T66" fmla="*/ 2841 w 3041"/>
                  <a:gd name="T67" fmla="*/ 621 h 1924"/>
                  <a:gd name="T68" fmla="*/ 2848 w 3041"/>
                  <a:gd name="T69" fmla="*/ 551 h 1924"/>
                  <a:gd name="T70" fmla="*/ 2935 w 3041"/>
                  <a:gd name="T71" fmla="*/ 475 h 1924"/>
                  <a:gd name="T72" fmla="*/ 2935 w 3041"/>
                  <a:gd name="T73" fmla="*/ 373 h 1924"/>
                  <a:gd name="T74" fmla="*/ 3015 w 3041"/>
                  <a:gd name="T75" fmla="*/ 219 h 1924"/>
                  <a:gd name="T76" fmla="*/ 3037 w 3041"/>
                  <a:gd name="T77" fmla="*/ 143 h 1924"/>
                  <a:gd name="T78" fmla="*/ 2928 w 3041"/>
                  <a:gd name="T79" fmla="*/ 0 h 1924"/>
                  <a:gd name="T80" fmla="*/ 2830 w 3041"/>
                  <a:gd name="T81" fmla="*/ 228 h 1924"/>
                  <a:gd name="T82" fmla="*/ 2652 w 3041"/>
                  <a:gd name="T83" fmla="*/ 336 h 1924"/>
                  <a:gd name="T84" fmla="*/ 2583 w 3041"/>
                  <a:gd name="T85" fmla="*/ 451 h 1924"/>
                  <a:gd name="T86" fmla="*/ 2509 w 3041"/>
                  <a:gd name="T87" fmla="*/ 544 h 1924"/>
                  <a:gd name="T88" fmla="*/ 2362 w 3041"/>
                  <a:gd name="T89" fmla="*/ 653 h 1924"/>
                  <a:gd name="T90" fmla="*/ 2349 w 3041"/>
                  <a:gd name="T91" fmla="*/ 562 h 1924"/>
                  <a:gd name="T92" fmla="*/ 2264 w 3041"/>
                  <a:gd name="T93" fmla="*/ 503 h 1924"/>
                  <a:gd name="T94" fmla="*/ 2223 w 3041"/>
                  <a:gd name="T95" fmla="*/ 367 h 1924"/>
                  <a:gd name="T96" fmla="*/ 2134 w 3041"/>
                  <a:gd name="T97" fmla="*/ 434 h 1924"/>
                  <a:gd name="T98" fmla="*/ 2120 w 3041"/>
                  <a:gd name="T99" fmla="*/ 673 h 1924"/>
                  <a:gd name="T100" fmla="*/ 2058 w 3041"/>
                  <a:gd name="T101" fmla="*/ 455 h 1924"/>
                  <a:gd name="T102" fmla="*/ 2064 w 3041"/>
                  <a:gd name="T103" fmla="*/ 384 h 1924"/>
                  <a:gd name="T104" fmla="*/ 2203 w 3041"/>
                  <a:gd name="T105" fmla="*/ 325 h 1924"/>
                  <a:gd name="T106" fmla="*/ 2095 w 3041"/>
                  <a:gd name="T107" fmla="*/ 295 h 1924"/>
                  <a:gd name="T108" fmla="*/ 1981 w 3041"/>
                  <a:gd name="T109" fmla="*/ 293 h 1924"/>
                  <a:gd name="T110" fmla="*/ 1927 w 3041"/>
                  <a:gd name="T111" fmla="*/ 316 h 1924"/>
                  <a:gd name="T112" fmla="*/ 1840 w 3041"/>
                  <a:gd name="T113" fmla="*/ 319 h 1924"/>
                  <a:gd name="T114" fmla="*/ 1866 w 3041"/>
                  <a:gd name="T115" fmla="*/ 251 h 1924"/>
                  <a:gd name="T116" fmla="*/ 1810 w 3041"/>
                  <a:gd name="T117" fmla="*/ 228 h 1924"/>
                  <a:gd name="T118" fmla="*/ 1656 w 3041"/>
                  <a:gd name="T119" fmla="*/ 202 h 1924"/>
                  <a:gd name="T120" fmla="*/ 1454 w 3041"/>
                  <a:gd name="T121" fmla="*/ 191 h 1924"/>
                  <a:gd name="T122" fmla="*/ 1048 w 3041"/>
                  <a:gd name="T123" fmla="*/ 182 h 1924"/>
                  <a:gd name="T124" fmla="*/ 355 w 3041"/>
                  <a:gd name="T125" fmla="*/ 93 h 1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41" h="1924">
                    <a:moveTo>
                      <a:pt x="141" y="65"/>
                    </a:moveTo>
                    <a:lnTo>
                      <a:pt x="145" y="89"/>
                    </a:lnTo>
                    <a:lnTo>
                      <a:pt x="149" y="149"/>
                    </a:lnTo>
                    <a:lnTo>
                      <a:pt x="147" y="221"/>
                    </a:lnTo>
                    <a:lnTo>
                      <a:pt x="130" y="288"/>
                    </a:lnTo>
                    <a:lnTo>
                      <a:pt x="115" y="319"/>
                    </a:lnTo>
                    <a:lnTo>
                      <a:pt x="101" y="353"/>
                    </a:lnTo>
                    <a:lnTo>
                      <a:pt x="86" y="388"/>
                    </a:lnTo>
                    <a:lnTo>
                      <a:pt x="73" y="421"/>
                    </a:lnTo>
                    <a:lnTo>
                      <a:pt x="60" y="453"/>
                    </a:lnTo>
                    <a:lnTo>
                      <a:pt x="49" y="479"/>
                    </a:lnTo>
                    <a:lnTo>
                      <a:pt x="41" y="499"/>
                    </a:lnTo>
                    <a:lnTo>
                      <a:pt x="38" y="510"/>
                    </a:lnTo>
                    <a:lnTo>
                      <a:pt x="38" y="534"/>
                    </a:lnTo>
                    <a:lnTo>
                      <a:pt x="38" y="573"/>
                    </a:lnTo>
                    <a:lnTo>
                      <a:pt x="32" y="614"/>
                    </a:lnTo>
                    <a:lnTo>
                      <a:pt x="15" y="647"/>
                    </a:lnTo>
                    <a:lnTo>
                      <a:pt x="0" y="670"/>
                    </a:lnTo>
                    <a:lnTo>
                      <a:pt x="0" y="688"/>
                    </a:lnTo>
                    <a:lnTo>
                      <a:pt x="4" y="701"/>
                    </a:lnTo>
                    <a:lnTo>
                      <a:pt x="8" y="705"/>
                    </a:lnTo>
                    <a:lnTo>
                      <a:pt x="8" y="716"/>
                    </a:lnTo>
                    <a:lnTo>
                      <a:pt x="10" y="742"/>
                    </a:lnTo>
                    <a:lnTo>
                      <a:pt x="10" y="770"/>
                    </a:lnTo>
                    <a:lnTo>
                      <a:pt x="8" y="790"/>
                    </a:lnTo>
                    <a:lnTo>
                      <a:pt x="8" y="801"/>
                    </a:lnTo>
                    <a:lnTo>
                      <a:pt x="12" y="814"/>
                    </a:lnTo>
                    <a:lnTo>
                      <a:pt x="19" y="827"/>
                    </a:lnTo>
                    <a:lnTo>
                      <a:pt x="26" y="836"/>
                    </a:lnTo>
                    <a:lnTo>
                      <a:pt x="34" y="849"/>
                    </a:lnTo>
                    <a:lnTo>
                      <a:pt x="41" y="870"/>
                    </a:lnTo>
                    <a:lnTo>
                      <a:pt x="47" y="890"/>
                    </a:lnTo>
                    <a:lnTo>
                      <a:pt x="51" y="905"/>
                    </a:lnTo>
                    <a:lnTo>
                      <a:pt x="52" y="920"/>
                    </a:lnTo>
                    <a:lnTo>
                      <a:pt x="52" y="936"/>
                    </a:lnTo>
                    <a:lnTo>
                      <a:pt x="54" y="953"/>
                    </a:lnTo>
                    <a:lnTo>
                      <a:pt x="62" y="962"/>
                    </a:lnTo>
                    <a:lnTo>
                      <a:pt x="71" y="968"/>
                    </a:lnTo>
                    <a:lnTo>
                      <a:pt x="75" y="974"/>
                    </a:lnTo>
                    <a:lnTo>
                      <a:pt x="73" y="981"/>
                    </a:lnTo>
                    <a:lnTo>
                      <a:pt x="65" y="990"/>
                    </a:lnTo>
                    <a:lnTo>
                      <a:pt x="60" y="1001"/>
                    </a:lnTo>
                    <a:lnTo>
                      <a:pt x="64" y="1009"/>
                    </a:lnTo>
                    <a:lnTo>
                      <a:pt x="69" y="1018"/>
                    </a:lnTo>
                    <a:lnTo>
                      <a:pt x="73" y="1029"/>
                    </a:lnTo>
                    <a:lnTo>
                      <a:pt x="76" y="1042"/>
                    </a:lnTo>
                    <a:lnTo>
                      <a:pt x="86" y="1057"/>
                    </a:lnTo>
                    <a:lnTo>
                      <a:pt x="97" y="1072"/>
                    </a:lnTo>
                    <a:lnTo>
                      <a:pt x="102" y="1083"/>
                    </a:lnTo>
                    <a:lnTo>
                      <a:pt x="106" y="1092"/>
                    </a:lnTo>
                    <a:lnTo>
                      <a:pt x="114" y="1107"/>
                    </a:lnTo>
                    <a:lnTo>
                      <a:pt x="117" y="1122"/>
                    </a:lnTo>
                    <a:lnTo>
                      <a:pt x="112" y="1137"/>
                    </a:lnTo>
                    <a:lnTo>
                      <a:pt x="112" y="1150"/>
                    </a:lnTo>
                    <a:lnTo>
                      <a:pt x="125" y="1164"/>
                    </a:lnTo>
                    <a:lnTo>
                      <a:pt x="141" y="1176"/>
                    </a:lnTo>
                    <a:lnTo>
                      <a:pt x="149" y="1179"/>
                    </a:lnTo>
                    <a:lnTo>
                      <a:pt x="154" y="1181"/>
                    </a:lnTo>
                    <a:lnTo>
                      <a:pt x="167" y="1187"/>
                    </a:lnTo>
                    <a:lnTo>
                      <a:pt x="184" y="1198"/>
                    </a:lnTo>
                    <a:lnTo>
                      <a:pt x="203" y="1214"/>
                    </a:lnTo>
                    <a:lnTo>
                      <a:pt x="219" y="1235"/>
                    </a:lnTo>
                    <a:lnTo>
                      <a:pt x="236" y="1248"/>
                    </a:lnTo>
                    <a:lnTo>
                      <a:pt x="247" y="1257"/>
                    </a:lnTo>
                    <a:lnTo>
                      <a:pt x="253" y="1261"/>
                    </a:lnTo>
                    <a:lnTo>
                      <a:pt x="256" y="1263"/>
                    </a:lnTo>
                    <a:lnTo>
                      <a:pt x="267" y="1270"/>
                    </a:lnTo>
                    <a:lnTo>
                      <a:pt x="279" y="1285"/>
                    </a:lnTo>
                    <a:lnTo>
                      <a:pt x="288" y="1307"/>
                    </a:lnTo>
                    <a:lnTo>
                      <a:pt x="292" y="1331"/>
                    </a:lnTo>
                    <a:lnTo>
                      <a:pt x="295" y="1346"/>
                    </a:lnTo>
                    <a:lnTo>
                      <a:pt x="295" y="1355"/>
                    </a:lnTo>
                    <a:lnTo>
                      <a:pt x="295" y="1357"/>
                    </a:lnTo>
                    <a:lnTo>
                      <a:pt x="445" y="1361"/>
                    </a:lnTo>
                    <a:lnTo>
                      <a:pt x="447" y="1365"/>
                    </a:lnTo>
                    <a:lnTo>
                      <a:pt x="453" y="1374"/>
                    </a:lnTo>
                    <a:lnTo>
                      <a:pt x="462" y="1385"/>
                    </a:lnTo>
                    <a:lnTo>
                      <a:pt x="475" y="1394"/>
                    </a:lnTo>
                    <a:lnTo>
                      <a:pt x="488" y="1402"/>
                    </a:lnTo>
                    <a:lnTo>
                      <a:pt x="512" y="1415"/>
                    </a:lnTo>
                    <a:lnTo>
                      <a:pt x="542" y="1433"/>
                    </a:lnTo>
                    <a:lnTo>
                      <a:pt x="575" y="1454"/>
                    </a:lnTo>
                    <a:lnTo>
                      <a:pt x="609" y="1472"/>
                    </a:lnTo>
                    <a:lnTo>
                      <a:pt x="636" y="1489"/>
                    </a:lnTo>
                    <a:lnTo>
                      <a:pt x="657" y="1502"/>
                    </a:lnTo>
                    <a:lnTo>
                      <a:pt x="664" y="1505"/>
                    </a:lnTo>
                    <a:lnTo>
                      <a:pt x="848" y="1526"/>
                    </a:lnTo>
                    <a:lnTo>
                      <a:pt x="850" y="1526"/>
                    </a:lnTo>
                    <a:lnTo>
                      <a:pt x="853" y="1524"/>
                    </a:lnTo>
                    <a:lnTo>
                      <a:pt x="855" y="1518"/>
                    </a:lnTo>
                    <a:lnTo>
                      <a:pt x="857" y="1509"/>
                    </a:lnTo>
                    <a:lnTo>
                      <a:pt x="857" y="1498"/>
                    </a:lnTo>
                    <a:lnTo>
                      <a:pt x="861" y="1491"/>
                    </a:lnTo>
                    <a:lnTo>
                      <a:pt x="868" y="1487"/>
                    </a:lnTo>
                    <a:lnTo>
                      <a:pt x="879" y="1487"/>
                    </a:lnTo>
                    <a:lnTo>
                      <a:pt x="889" y="1487"/>
                    </a:lnTo>
                    <a:lnTo>
                      <a:pt x="903" y="1489"/>
                    </a:lnTo>
                    <a:lnTo>
                      <a:pt x="918" y="1489"/>
                    </a:lnTo>
                    <a:lnTo>
                      <a:pt x="937" y="1491"/>
                    </a:lnTo>
                    <a:lnTo>
                      <a:pt x="953" y="1492"/>
                    </a:lnTo>
                    <a:lnTo>
                      <a:pt x="966" y="1492"/>
                    </a:lnTo>
                    <a:lnTo>
                      <a:pt x="976" y="1494"/>
                    </a:lnTo>
                    <a:lnTo>
                      <a:pt x="979" y="1494"/>
                    </a:lnTo>
                    <a:lnTo>
                      <a:pt x="1029" y="1555"/>
                    </a:lnTo>
                    <a:lnTo>
                      <a:pt x="1037" y="1561"/>
                    </a:lnTo>
                    <a:lnTo>
                      <a:pt x="1054" y="1572"/>
                    </a:lnTo>
                    <a:lnTo>
                      <a:pt x="1070" y="1589"/>
                    </a:lnTo>
                    <a:lnTo>
                      <a:pt x="1079" y="1606"/>
                    </a:lnTo>
                    <a:lnTo>
                      <a:pt x="1083" y="1615"/>
                    </a:lnTo>
                    <a:lnTo>
                      <a:pt x="1089" y="1626"/>
                    </a:lnTo>
                    <a:lnTo>
                      <a:pt x="1098" y="1639"/>
                    </a:lnTo>
                    <a:lnTo>
                      <a:pt x="1109" y="1652"/>
                    </a:lnTo>
                    <a:lnTo>
                      <a:pt x="1122" y="1667"/>
                    </a:lnTo>
                    <a:lnTo>
                      <a:pt x="1135" y="1680"/>
                    </a:lnTo>
                    <a:lnTo>
                      <a:pt x="1150" y="1689"/>
                    </a:lnTo>
                    <a:lnTo>
                      <a:pt x="1167" y="1698"/>
                    </a:lnTo>
                    <a:lnTo>
                      <a:pt x="1170" y="1698"/>
                    </a:lnTo>
                    <a:lnTo>
                      <a:pt x="1180" y="1698"/>
                    </a:lnTo>
                    <a:lnTo>
                      <a:pt x="1191" y="1693"/>
                    </a:lnTo>
                    <a:lnTo>
                      <a:pt x="1198" y="1680"/>
                    </a:lnTo>
                    <a:lnTo>
                      <a:pt x="1207" y="1663"/>
                    </a:lnTo>
                    <a:lnTo>
                      <a:pt x="1219" y="1650"/>
                    </a:lnTo>
                    <a:lnTo>
                      <a:pt x="1232" y="1643"/>
                    </a:lnTo>
                    <a:lnTo>
                      <a:pt x="1241" y="1644"/>
                    </a:lnTo>
                    <a:lnTo>
                      <a:pt x="1246" y="1646"/>
                    </a:lnTo>
                    <a:lnTo>
                      <a:pt x="1254" y="1650"/>
                    </a:lnTo>
                    <a:lnTo>
                      <a:pt x="1263" y="1652"/>
                    </a:lnTo>
                    <a:lnTo>
                      <a:pt x="1274" y="1654"/>
                    </a:lnTo>
                    <a:lnTo>
                      <a:pt x="1285" y="1657"/>
                    </a:lnTo>
                    <a:lnTo>
                      <a:pt x="1295" y="1659"/>
                    </a:lnTo>
                    <a:lnTo>
                      <a:pt x="1304" y="1663"/>
                    </a:lnTo>
                    <a:lnTo>
                      <a:pt x="1311" y="1667"/>
                    </a:lnTo>
                    <a:lnTo>
                      <a:pt x="1322" y="1676"/>
                    </a:lnTo>
                    <a:lnTo>
                      <a:pt x="1333" y="1691"/>
                    </a:lnTo>
                    <a:lnTo>
                      <a:pt x="1345" y="1707"/>
                    </a:lnTo>
                    <a:lnTo>
                      <a:pt x="1354" y="1724"/>
                    </a:lnTo>
                    <a:lnTo>
                      <a:pt x="1359" y="1733"/>
                    </a:lnTo>
                    <a:lnTo>
                      <a:pt x="1367" y="1745"/>
                    </a:lnTo>
                    <a:lnTo>
                      <a:pt x="1376" y="1758"/>
                    </a:lnTo>
                    <a:lnTo>
                      <a:pt x="1385" y="1770"/>
                    </a:lnTo>
                    <a:lnTo>
                      <a:pt x="1395" y="1783"/>
                    </a:lnTo>
                    <a:lnTo>
                      <a:pt x="1404" y="1795"/>
                    </a:lnTo>
                    <a:lnTo>
                      <a:pt x="1411" y="1804"/>
                    </a:lnTo>
                    <a:lnTo>
                      <a:pt x="1419" y="1809"/>
                    </a:lnTo>
                    <a:lnTo>
                      <a:pt x="1430" y="1821"/>
                    </a:lnTo>
                    <a:lnTo>
                      <a:pt x="1441" y="1835"/>
                    </a:lnTo>
                    <a:lnTo>
                      <a:pt x="1447" y="1852"/>
                    </a:lnTo>
                    <a:lnTo>
                      <a:pt x="1450" y="1867"/>
                    </a:lnTo>
                    <a:lnTo>
                      <a:pt x="1454" y="1874"/>
                    </a:lnTo>
                    <a:lnTo>
                      <a:pt x="1463" y="1882"/>
                    </a:lnTo>
                    <a:lnTo>
                      <a:pt x="1476" y="1891"/>
                    </a:lnTo>
                    <a:lnTo>
                      <a:pt x="1493" y="1900"/>
                    </a:lnTo>
                    <a:lnTo>
                      <a:pt x="1513" y="1908"/>
                    </a:lnTo>
                    <a:lnTo>
                      <a:pt x="1536" y="1915"/>
                    </a:lnTo>
                    <a:lnTo>
                      <a:pt x="1558" y="1921"/>
                    </a:lnTo>
                    <a:lnTo>
                      <a:pt x="1580" y="1924"/>
                    </a:lnTo>
                    <a:lnTo>
                      <a:pt x="1569" y="1871"/>
                    </a:lnTo>
                    <a:lnTo>
                      <a:pt x="1567" y="1871"/>
                    </a:lnTo>
                    <a:lnTo>
                      <a:pt x="1565" y="1867"/>
                    </a:lnTo>
                    <a:lnTo>
                      <a:pt x="1563" y="1861"/>
                    </a:lnTo>
                    <a:lnTo>
                      <a:pt x="1562" y="1852"/>
                    </a:lnTo>
                    <a:lnTo>
                      <a:pt x="1565" y="1832"/>
                    </a:lnTo>
                    <a:lnTo>
                      <a:pt x="1575" y="1800"/>
                    </a:lnTo>
                    <a:lnTo>
                      <a:pt x="1587" y="1770"/>
                    </a:lnTo>
                    <a:lnTo>
                      <a:pt x="1602" y="1752"/>
                    </a:lnTo>
                    <a:lnTo>
                      <a:pt x="1610" y="1748"/>
                    </a:lnTo>
                    <a:lnTo>
                      <a:pt x="1617" y="1745"/>
                    </a:lnTo>
                    <a:lnTo>
                      <a:pt x="1625" y="1739"/>
                    </a:lnTo>
                    <a:lnTo>
                      <a:pt x="1632" y="1735"/>
                    </a:lnTo>
                    <a:lnTo>
                      <a:pt x="1639" y="1733"/>
                    </a:lnTo>
                    <a:lnTo>
                      <a:pt x="1647" y="1730"/>
                    </a:lnTo>
                    <a:lnTo>
                      <a:pt x="1652" y="1728"/>
                    </a:lnTo>
                    <a:lnTo>
                      <a:pt x="1658" y="1726"/>
                    </a:lnTo>
                    <a:lnTo>
                      <a:pt x="1665" y="1724"/>
                    </a:lnTo>
                    <a:lnTo>
                      <a:pt x="1675" y="1720"/>
                    </a:lnTo>
                    <a:lnTo>
                      <a:pt x="1686" y="1715"/>
                    </a:lnTo>
                    <a:lnTo>
                      <a:pt x="1697" y="1707"/>
                    </a:lnTo>
                    <a:lnTo>
                      <a:pt x="1708" y="1700"/>
                    </a:lnTo>
                    <a:lnTo>
                      <a:pt x="1717" y="1691"/>
                    </a:lnTo>
                    <a:lnTo>
                      <a:pt x="1721" y="1682"/>
                    </a:lnTo>
                    <a:lnTo>
                      <a:pt x="1723" y="1672"/>
                    </a:lnTo>
                    <a:lnTo>
                      <a:pt x="1725" y="1656"/>
                    </a:lnTo>
                    <a:lnTo>
                      <a:pt x="1732" y="1644"/>
                    </a:lnTo>
                    <a:lnTo>
                      <a:pt x="1741" y="1641"/>
                    </a:lnTo>
                    <a:lnTo>
                      <a:pt x="1749" y="1648"/>
                    </a:lnTo>
                    <a:lnTo>
                      <a:pt x="1756" y="1656"/>
                    </a:lnTo>
                    <a:lnTo>
                      <a:pt x="1767" y="1650"/>
                    </a:lnTo>
                    <a:lnTo>
                      <a:pt x="1780" y="1641"/>
                    </a:lnTo>
                    <a:lnTo>
                      <a:pt x="1795" y="1633"/>
                    </a:lnTo>
                    <a:lnTo>
                      <a:pt x="1810" y="1630"/>
                    </a:lnTo>
                    <a:lnTo>
                      <a:pt x="1819" y="1626"/>
                    </a:lnTo>
                    <a:lnTo>
                      <a:pt x="1825" y="1626"/>
                    </a:lnTo>
                    <a:lnTo>
                      <a:pt x="1827" y="1626"/>
                    </a:lnTo>
                    <a:lnTo>
                      <a:pt x="1830" y="1624"/>
                    </a:lnTo>
                    <a:lnTo>
                      <a:pt x="1838" y="1624"/>
                    </a:lnTo>
                    <a:lnTo>
                      <a:pt x="1851" y="1624"/>
                    </a:lnTo>
                    <a:lnTo>
                      <a:pt x="1864" y="1630"/>
                    </a:lnTo>
                    <a:lnTo>
                      <a:pt x="1877" y="1635"/>
                    </a:lnTo>
                    <a:lnTo>
                      <a:pt x="1890" y="1637"/>
                    </a:lnTo>
                    <a:lnTo>
                      <a:pt x="1905" y="1635"/>
                    </a:lnTo>
                    <a:lnTo>
                      <a:pt x="1917" y="1630"/>
                    </a:lnTo>
                    <a:lnTo>
                      <a:pt x="1930" y="1624"/>
                    </a:lnTo>
                    <a:lnTo>
                      <a:pt x="1943" y="1624"/>
                    </a:lnTo>
                    <a:lnTo>
                      <a:pt x="1955" y="1628"/>
                    </a:lnTo>
                    <a:lnTo>
                      <a:pt x="1964" y="1637"/>
                    </a:lnTo>
                    <a:lnTo>
                      <a:pt x="1973" y="1646"/>
                    </a:lnTo>
                    <a:lnTo>
                      <a:pt x="1982" y="1654"/>
                    </a:lnTo>
                    <a:lnTo>
                      <a:pt x="1994" y="1657"/>
                    </a:lnTo>
                    <a:lnTo>
                      <a:pt x="2006" y="1656"/>
                    </a:lnTo>
                    <a:lnTo>
                      <a:pt x="2018" y="1650"/>
                    </a:lnTo>
                    <a:lnTo>
                      <a:pt x="2027" y="1648"/>
                    </a:lnTo>
                    <a:lnTo>
                      <a:pt x="2032" y="1652"/>
                    </a:lnTo>
                    <a:lnTo>
                      <a:pt x="2034" y="1659"/>
                    </a:lnTo>
                    <a:lnTo>
                      <a:pt x="2038" y="1661"/>
                    </a:lnTo>
                    <a:lnTo>
                      <a:pt x="2044" y="1652"/>
                    </a:lnTo>
                    <a:lnTo>
                      <a:pt x="2047" y="1639"/>
                    </a:lnTo>
                    <a:lnTo>
                      <a:pt x="2049" y="1633"/>
                    </a:lnTo>
                    <a:lnTo>
                      <a:pt x="2051" y="1633"/>
                    </a:lnTo>
                    <a:lnTo>
                      <a:pt x="2058" y="1635"/>
                    </a:lnTo>
                    <a:lnTo>
                      <a:pt x="2068" y="1639"/>
                    </a:lnTo>
                    <a:lnTo>
                      <a:pt x="2079" y="1644"/>
                    </a:lnTo>
                    <a:lnTo>
                      <a:pt x="2092" y="1650"/>
                    </a:lnTo>
                    <a:lnTo>
                      <a:pt x="2110" y="1652"/>
                    </a:lnTo>
                    <a:lnTo>
                      <a:pt x="2123" y="1650"/>
                    </a:lnTo>
                    <a:lnTo>
                      <a:pt x="2125" y="1644"/>
                    </a:lnTo>
                    <a:lnTo>
                      <a:pt x="2118" y="1637"/>
                    </a:lnTo>
                    <a:lnTo>
                      <a:pt x="2107" y="1628"/>
                    </a:lnTo>
                    <a:lnTo>
                      <a:pt x="2095" y="1622"/>
                    </a:lnTo>
                    <a:lnTo>
                      <a:pt x="2086" y="1617"/>
                    </a:lnTo>
                    <a:lnTo>
                      <a:pt x="2077" y="1607"/>
                    </a:lnTo>
                    <a:lnTo>
                      <a:pt x="2068" y="1594"/>
                    </a:lnTo>
                    <a:lnTo>
                      <a:pt x="2058" y="1585"/>
                    </a:lnTo>
                    <a:lnTo>
                      <a:pt x="2049" y="1587"/>
                    </a:lnTo>
                    <a:lnTo>
                      <a:pt x="2040" y="1591"/>
                    </a:lnTo>
                    <a:lnTo>
                      <a:pt x="2031" y="1585"/>
                    </a:lnTo>
                    <a:lnTo>
                      <a:pt x="2025" y="1580"/>
                    </a:lnTo>
                    <a:lnTo>
                      <a:pt x="2021" y="1576"/>
                    </a:lnTo>
                    <a:lnTo>
                      <a:pt x="2027" y="1574"/>
                    </a:lnTo>
                    <a:lnTo>
                      <a:pt x="2038" y="1568"/>
                    </a:lnTo>
                    <a:lnTo>
                      <a:pt x="2053" y="1567"/>
                    </a:lnTo>
                    <a:lnTo>
                      <a:pt x="2068" y="1568"/>
                    </a:lnTo>
                    <a:lnTo>
                      <a:pt x="2077" y="1572"/>
                    </a:lnTo>
                    <a:lnTo>
                      <a:pt x="2082" y="1567"/>
                    </a:lnTo>
                    <a:lnTo>
                      <a:pt x="2090" y="1561"/>
                    </a:lnTo>
                    <a:lnTo>
                      <a:pt x="2103" y="1555"/>
                    </a:lnTo>
                    <a:lnTo>
                      <a:pt x="2112" y="1554"/>
                    </a:lnTo>
                    <a:lnTo>
                      <a:pt x="2121" y="1554"/>
                    </a:lnTo>
                    <a:lnTo>
                      <a:pt x="2131" y="1552"/>
                    </a:lnTo>
                    <a:lnTo>
                      <a:pt x="2140" y="1550"/>
                    </a:lnTo>
                    <a:lnTo>
                      <a:pt x="2147" y="1550"/>
                    </a:lnTo>
                    <a:lnTo>
                      <a:pt x="2153" y="1546"/>
                    </a:lnTo>
                    <a:lnTo>
                      <a:pt x="2159" y="1544"/>
                    </a:lnTo>
                    <a:lnTo>
                      <a:pt x="2164" y="1541"/>
                    </a:lnTo>
                    <a:lnTo>
                      <a:pt x="2168" y="1531"/>
                    </a:lnTo>
                    <a:lnTo>
                      <a:pt x="2168" y="1524"/>
                    </a:lnTo>
                    <a:lnTo>
                      <a:pt x="2170" y="1520"/>
                    </a:lnTo>
                    <a:lnTo>
                      <a:pt x="2175" y="1530"/>
                    </a:lnTo>
                    <a:lnTo>
                      <a:pt x="2186" y="1541"/>
                    </a:lnTo>
                    <a:lnTo>
                      <a:pt x="2197" y="1543"/>
                    </a:lnTo>
                    <a:lnTo>
                      <a:pt x="2203" y="1543"/>
                    </a:lnTo>
                    <a:lnTo>
                      <a:pt x="2207" y="1541"/>
                    </a:lnTo>
                    <a:lnTo>
                      <a:pt x="2209" y="1537"/>
                    </a:lnTo>
                    <a:lnTo>
                      <a:pt x="2216" y="1530"/>
                    </a:lnTo>
                    <a:lnTo>
                      <a:pt x="2225" y="1524"/>
                    </a:lnTo>
                    <a:lnTo>
                      <a:pt x="2236" y="1522"/>
                    </a:lnTo>
                    <a:lnTo>
                      <a:pt x="2249" y="1524"/>
                    </a:lnTo>
                    <a:lnTo>
                      <a:pt x="2264" y="1522"/>
                    </a:lnTo>
                    <a:lnTo>
                      <a:pt x="2277" y="1520"/>
                    </a:lnTo>
                    <a:lnTo>
                      <a:pt x="2283" y="1518"/>
                    </a:lnTo>
                    <a:lnTo>
                      <a:pt x="2288" y="1518"/>
                    </a:lnTo>
                    <a:lnTo>
                      <a:pt x="2301" y="1518"/>
                    </a:lnTo>
                    <a:lnTo>
                      <a:pt x="2316" y="1520"/>
                    </a:lnTo>
                    <a:lnTo>
                      <a:pt x="2325" y="1526"/>
                    </a:lnTo>
                    <a:lnTo>
                      <a:pt x="2333" y="1535"/>
                    </a:lnTo>
                    <a:lnTo>
                      <a:pt x="2342" y="1546"/>
                    </a:lnTo>
                    <a:lnTo>
                      <a:pt x="2351" y="1555"/>
                    </a:lnTo>
                    <a:lnTo>
                      <a:pt x="2361" y="1563"/>
                    </a:lnTo>
                    <a:lnTo>
                      <a:pt x="2368" y="1563"/>
                    </a:lnTo>
                    <a:lnTo>
                      <a:pt x="2375" y="1559"/>
                    </a:lnTo>
                    <a:lnTo>
                      <a:pt x="2385" y="1552"/>
                    </a:lnTo>
                    <a:lnTo>
                      <a:pt x="2394" y="1544"/>
                    </a:lnTo>
                    <a:lnTo>
                      <a:pt x="2401" y="1537"/>
                    </a:lnTo>
                    <a:lnTo>
                      <a:pt x="2407" y="1526"/>
                    </a:lnTo>
                    <a:lnTo>
                      <a:pt x="2411" y="1518"/>
                    </a:lnTo>
                    <a:lnTo>
                      <a:pt x="2418" y="1515"/>
                    </a:lnTo>
                    <a:lnTo>
                      <a:pt x="2424" y="1515"/>
                    </a:lnTo>
                    <a:lnTo>
                      <a:pt x="2431" y="1517"/>
                    </a:lnTo>
                    <a:lnTo>
                      <a:pt x="2438" y="1517"/>
                    </a:lnTo>
                    <a:lnTo>
                      <a:pt x="2446" y="1520"/>
                    </a:lnTo>
                    <a:lnTo>
                      <a:pt x="2453" y="1524"/>
                    </a:lnTo>
                    <a:lnTo>
                      <a:pt x="2461" y="1530"/>
                    </a:lnTo>
                    <a:lnTo>
                      <a:pt x="2468" y="1539"/>
                    </a:lnTo>
                    <a:lnTo>
                      <a:pt x="2476" y="1548"/>
                    </a:lnTo>
                    <a:lnTo>
                      <a:pt x="2489" y="1563"/>
                    </a:lnTo>
                    <a:lnTo>
                      <a:pt x="2500" y="1570"/>
                    </a:lnTo>
                    <a:lnTo>
                      <a:pt x="2509" y="1574"/>
                    </a:lnTo>
                    <a:lnTo>
                      <a:pt x="2516" y="1580"/>
                    </a:lnTo>
                    <a:lnTo>
                      <a:pt x="2520" y="1589"/>
                    </a:lnTo>
                    <a:lnTo>
                      <a:pt x="2524" y="1598"/>
                    </a:lnTo>
                    <a:lnTo>
                      <a:pt x="2526" y="1609"/>
                    </a:lnTo>
                    <a:lnTo>
                      <a:pt x="2526" y="1619"/>
                    </a:lnTo>
                    <a:lnTo>
                      <a:pt x="2524" y="1631"/>
                    </a:lnTo>
                    <a:lnTo>
                      <a:pt x="2522" y="1643"/>
                    </a:lnTo>
                    <a:lnTo>
                      <a:pt x="2526" y="1652"/>
                    </a:lnTo>
                    <a:lnTo>
                      <a:pt x="2537" y="1652"/>
                    </a:lnTo>
                    <a:lnTo>
                      <a:pt x="2548" y="1652"/>
                    </a:lnTo>
                    <a:lnTo>
                      <a:pt x="2552" y="1657"/>
                    </a:lnTo>
                    <a:lnTo>
                      <a:pt x="2552" y="1669"/>
                    </a:lnTo>
                    <a:lnTo>
                      <a:pt x="2548" y="1680"/>
                    </a:lnTo>
                    <a:lnTo>
                      <a:pt x="2548" y="1691"/>
                    </a:lnTo>
                    <a:lnTo>
                      <a:pt x="2550" y="1700"/>
                    </a:lnTo>
                    <a:lnTo>
                      <a:pt x="2553" y="1707"/>
                    </a:lnTo>
                    <a:lnTo>
                      <a:pt x="2559" y="1717"/>
                    </a:lnTo>
                    <a:lnTo>
                      <a:pt x="2566" y="1722"/>
                    </a:lnTo>
                    <a:lnTo>
                      <a:pt x="2574" y="1724"/>
                    </a:lnTo>
                    <a:lnTo>
                      <a:pt x="2581" y="1728"/>
                    </a:lnTo>
                    <a:lnTo>
                      <a:pt x="2583" y="1737"/>
                    </a:lnTo>
                    <a:lnTo>
                      <a:pt x="2585" y="1748"/>
                    </a:lnTo>
                    <a:lnTo>
                      <a:pt x="2592" y="1758"/>
                    </a:lnTo>
                    <a:lnTo>
                      <a:pt x="2602" y="1765"/>
                    </a:lnTo>
                    <a:lnTo>
                      <a:pt x="2613" y="1774"/>
                    </a:lnTo>
                    <a:lnTo>
                      <a:pt x="2626" y="1782"/>
                    </a:lnTo>
                    <a:lnTo>
                      <a:pt x="2641" y="1789"/>
                    </a:lnTo>
                    <a:lnTo>
                      <a:pt x="2654" y="1796"/>
                    </a:lnTo>
                    <a:lnTo>
                      <a:pt x="2663" y="1806"/>
                    </a:lnTo>
                    <a:lnTo>
                      <a:pt x="2666" y="1817"/>
                    </a:lnTo>
                    <a:lnTo>
                      <a:pt x="2672" y="1824"/>
                    </a:lnTo>
                    <a:lnTo>
                      <a:pt x="2679" y="1830"/>
                    </a:lnTo>
                    <a:lnTo>
                      <a:pt x="2691" y="1832"/>
                    </a:lnTo>
                    <a:lnTo>
                      <a:pt x="2705" y="1832"/>
                    </a:lnTo>
                    <a:lnTo>
                      <a:pt x="2715" y="1828"/>
                    </a:lnTo>
                    <a:lnTo>
                      <a:pt x="2718" y="1824"/>
                    </a:lnTo>
                    <a:lnTo>
                      <a:pt x="2720" y="1817"/>
                    </a:lnTo>
                    <a:lnTo>
                      <a:pt x="2722" y="1806"/>
                    </a:lnTo>
                    <a:lnTo>
                      <a:pt x="2724" y="1789"/>
                    </a:lnTo>
                    <a:lnTo>
                      <a:pt x="2726" y="1772"/>
                    </a:lnTo>
                    <a:lnTo>
                      <a:pt x="2728" y="1759"/>
                    </a:lnTo>
                    <a:lnTo>
                      <a:pt x="2728" y="1746"/>
                    </a:lnTo>
                    <a:lnTo>
                      <a:pt x="2730" y="1730"/>
                    </a:lnTo>
                    <a:lnTo>
                      <a:pt x="2728" y="1711"/>
                    </a:lnTo>
                    <a:lnTo>
                      <a:pt x="2720" y="1694"/>
                    </a:lnTo>
                    <a:lnTo>
                      <a:pt x="2705" y="1674"/>
                    </a:lnTo>
                    <a:lnTo>
                      <a:pt x="2689" y="1650"/>
                    </a:lnTo>
                    <a:lnTo>
                      <a:pt x="2674" y="1624"/>
                    </a:lnTo>
                    <a:lnTo>
                      <a:pt x="2666" y="1606"/>
                    </a:lnTo>
                    <a:lnTo>
                      <a:pt x="2659" y="1585"/>
                    </a:lnTo>
                    <a:lnTo>
                      <a:pt x="2648" y="1563"/>
                    </a:lnTo>
                    <a:lnTo>
                      <a:pt x="2633" y="1543"/>
                    </a:lnTo>
                    <a:lnTo>
                      <a:pt x="2624" y="1530"/>
                    </a:lnTo>
                    <a:lnTo>
                      <a:pt x="2615" y="1517"/>
                    </a:lnTo>
                    <a:lnTo>
                      <a:pt x="2603" y="1496"/>
                    </a:lnTo>
                    <a:lnTo>
                      <a:pt x="2594" y="1470"/>
                    </a:lnTo>
                    <a:lnTo>
                      <a:pt x="2587" y="1441"/>
                    </a:lnTo>
                    <a:lnTo>
                      <a:pt x="2585" y="1407"/>
                    </a:lnTo>
                    <a:lnTo>
                      <a:pt x="2587" y="1374"/>
                    </a:lnTo>
                    <a:lnTo>
                      <a:pt x="2596" y="1342"/>
                    </a:lnTo>
                    <a:lnTo>
                      <a:pt x="2609" y="1315"/>
                    </a:lnTo>
                    <a:lnTo>
                      <a:pt x="2624" y="1292"/>
                    </a:lnTo>
                    <a:lnTo>
                      <a:pt x="2637" y="1276"/>
                    </a:lnTo>
                    <a:lnTo>
                      <a:pt x="2650" y="1259"/>
                    </a:lnTo>
                    <a:lnTo>
                      <a:pt x="2663" y="1244"/>
                    </a:lnTo>
                    <a:lnTo>
                      <a:pt x="2674" y="1229"/>
                    </a:lnTo>
                    <a:lnTo>
                      <a:pt x="2681" y="1216"/>
                    </a:lnTo>
                    <a:lnTo>
                      <a:pt x="2685" y="1207"/>
                    </a:lnTo>
                    <a:lnTo>
                      <a:pt x="2687" y="1196"/>
                    </a:lnTo>
                    <a:lnTo>
                      <a:pt x="2692" y="1183"/>
                    </a:lnTo>
                    <a:lnTo>
                      <a:pt x="2702" y="1168"/>
                    </a:lnTo>
                    <a:lnTo>
                      <a:pt x="2715" y="1155"/>
                    </a:lnTo>
                    <a:lnTo>
                      <a:pt x="2728" y="1150"/>
                    </a:lnTo>
                    <a:lnTo>
                      <a:pt x="2735" y="1148"/>
                    </a:lnTo>
                    <a:lnTo>
                      <a:pt x="2739" y="1142"/>
                    </a:lnTo>
                    <a:lnTo>
                      <a:pt x="2741" y="1133"/>
                    </a:lnTo>
                    <a:lnTo>
                      <a:pt x="2748" y="1122"/>
                    </a:lnTo>
                    <a:lnTo>
                      <a:pt x="2759" y="1107"/>
                    </a:lnTo>
                    <a:lnTo>
                      <a:pt x="2770" y="1094"/>
                    </a:lnTo>
                    <a:lnTo>
                      <a:pt x="2778" y="1079"/>
                    </a:lnTo>
                    <a:lnTo>
                      <a:pt x="2785" y="1068"/>
                    </a:lnTo>
                    <a:lnTo>
                      <a:pt x="2789" y="1057"/>
                    </a:lnTo>
                    <a:lnTo>
                      <a:pt x="2793" y="1049"/>
                    </a:lnTo>
                    <a:lnTo>
                      <a:pt x="2794" y="1044"/>
                    </a:lnTo>
                    <a:lnTo>
                      <a:pt x="2794" y="1042"/>
                    </a:lnTo>
                    <a:lnTo>
                      <a:pt x="2798" y="1025"/>
                    </a:lnTo>
                    <a:lnTo>
                      <a:pt x="2787" y="1011"/>
                    </a:lnTo>
                    <a:lnTo>
                      <a:pt x="2789" y="1011"/>
                    </a:lnTo>
                    <a:lnTo>
                      <a:pt x="2796" y="1009"/>
                    </a:lnTo>
                    <a:lnTo>
                      <a:pt x="2806" y="1011"/>
                    </a:lnTo>
                    <a:lnTo>
                      <a:pt x="2817" y="1014"/>
                    </a:lnTo>
                    <a:lnTo>
                      <a:pt x="2824" y="1016"/>
                    </a:lnTo>
                    <a:lnTo>
                      <a:pt x="2828" y="1007"/>
                    </a:lnTo>
                    <a:lnTo>
                      <a:pt x="2826" y="994"/>
                    </a:lnTo>
                    <a:lnTo>
                      <a:pt x="2820" y="983"/>
                    </a:lnTo>
                    <a:lnTo>
                      <a:pt x="2815" y="977"/>
                    </a:lnTo>
                    <a:lnTo>
                      <a:pt x="2807" y="975"/>
                    </a:lnTo>
                    <a:lnTo>
                      <a:pt x="2798" y="975"/>
                    </a:lnTo>
                    <a:lnTo>
                      <a:pt x="2791" y="977"/>
                    </a:lnTo>
                    <a:lnTo>
                      <a:pt x="2785" y="977"/>
                    </a:lnTo>
                    <a:lnTo>
                      <a:pt x="2785" y="974"/>
                    </a:lnTo>
                    <a:lnTo>
                      <a:pt x="2787" y="966"/>
                    </a:lnTo>
                    <a:lnTo>
                      <a:pt x="2794" y="959"/>
                    </a:lnTo>
                    <a:lnTo>
                      <a:pt x="2804" y="948"/>
                    </a:lnTo>
                    <a:lnTo>
                      <a:pt x="2807" y="933"/>
                    </a:lnTo>
                    <a:lnTo>
                      <a:pt x="2807" y="920"/>
                    </a:lnTo>
                    <a:lnTo>
                      <a:pt x="2806" y="909"/>
                    </a:lnTo>
                    <a:lnTo>
                      <a:pt x="2802" y="901"/>
                    </a:lnTo>
                    <a:lnTo>
                      <a:pt x="2796" y="898"/>
                    </a:lnTo>
                    <a:lnTo>
                      <a:pt x="2789" y="896"/>
                    </a:lnTo>
                    <a:lnTo>
                      <a:pt x="2781" y="898"/>
                    </a:lnTo>
                    <a:lnTo>
                      <a:pt x="2772" y="898"/>
                    </a:lnTo>
                    <a:lnTo>
                      <a:pt x="2763" y="896"/>
                    </a:lnTo>
                    <a:lnTo>
                      <a:pt x="2757" y="888"/>
                    </a:lnTo>
                    <a:lnTo>
                      <a:pt x="2759" y="879"/>
                    </a:lnTo>
                    <a:lnTo>
                      <a:pt x="2761" y="870"/>
                    </a:lnTo>
                    <a:lnTo>
                      <a:pt x="2759" y="862"/>
                    </a:lnTo>
                    <a:lnTo>
                      <a:pt x="2755" y="855"/>
                    </a:lnTo>
                    <a:lnTo>
                      <a:pt x="2752" y="847"/>
                    </a:lnTo>
                    <a:lnTo>
                      <a:pt x="2754" y="840"/>
                    </a:lnTo>
                    <a:lnTo>
                      <a:pt x="2763" y="834"/>
                    </a:lnTo>
                    <a:lnTo>
                      <a:pt x="2768" y="831"/>
                    </a:lnTo>
                    <a:lnTo>
                      <a:pt x="2767" y="825"/>
                    </a:lnTo>
                    <a:lnTo>
                      <a:pt x="2759" y="822"/>
                    </a:lnTo>
                    <a:lnTo>
                      <a:pt x="2754" y="820"/>
                    </a:lnTo>
                    <a:lnTo>
                      <a:pt x="2746" y="818"/>
                    </a:lnTo>
                    <a:lnTo>
                      <a:pt x="2737" y="816"/>
                    </a:lnTo>
                    <a:lnTo>
                      <a:pt x="2731" y="810"/>
                    </a:lnTo>
                    <a:lnTo>
                      <a:pt x="2731" y="807"/>
                    </a:lnTo>
                    <a:lnTo>
                      <a:pt x="2735" y="805"/>
                    </a:lnTo>
                    <a:lnTo>
                      <a:pt x="2741" y="801"/>
                    </a:lnTo>
                    <a:lnTo>
                      <a:pt x="2748" y="799"/>
                    </a:lnTo>
                    <a:lnTo>
                      <a:pt x="2752" y="799"/>
                    </a:lnTo>
                    <a:lnTo>
                      <a:pt x="2750" y="796"/>
                    </a:lnTo>
                    <a:lnTo>
                      <a:pt x="2744" y="786"/>
                    </a:lnTo>
                    <a:lnTo>
                      <a:pt x="2735" y="770"/>
                    </a:lnTo>
                    <a:lnTo>
                      <a:pt x="2726" y="753"/>
                    </a:lnTo>
                    <a:lnTo>
                      <a:pt x="2722" y="734"/>
                    </a:lnTo>
                    <a:lnTo>
                      <a:pt x="2728" y="721"/>
                    </a:lnTo>
                    <a:lnTo>
                      <a:pt x="2737" y="710"/>
                    </a:lnTo>
                    <a:lnTo>
                      <a:pt x="2743" y="701"/>
                    </a:lnTo>
                    <a:lnTo>
                      <a:pt x="2748" y="699"/>
                    </a:lnTo>
                    <a:lnTo>
                      <a:pt x="2752" y="708"/>
                    </a:lnTo>
                    <a:lnTo>
                      <a:pt x="2755" y="723"/>
                    </a:lnTo>
                    <a:lnTo>
                      <a:pt x="2759" y="738"/>
                    </a:lnTo>
                    <a:lnTo>
                      <a:pt x="2761" y="751"/>
                    </a:lnTo>
                    <a:lnTo>
                      <a:pt x="2763" y="764"/>
                    </a:lnTo>
                    <a:lnTo>
                      <a:pt x="2765" y="775"/>
                    </a:lnTo>
                    <a:lnTo>
                      <a:pt x="2768" y="781"/>
                    </a:lnTo>
                    <a:lnTo>
                      <a:pt x="2774" y="786"/>
                    </a:lnTo>
                    <a:lnTo>
                      <a:pt x="2781" y="790"/>
                    </a:lnTo>
                    <a:lnTo>
                      <a:pt x="2791" y="799"/>
                    </a:lnTo>
                    <a:lnTo>
                      <a:pt x="2802" y="810"/>
                    </a:lnTo>
                    <a:lnTo>
                      <a:pt x="2813" y="816"/>
                    </a:lnTo>
                    <a:lnTo>
                      <a:pt x="2817" y="812"/>
                    </a:lnTo>
                    <a:lnTo>
                      <a:pt x="2815" y="801"/>
                    </a:lnTo>
                    <a:lnTo>
                      <a:pt x="2811" y="796"/>
                    </a:lnTo>
                    <a:lnTo>
                      <a:pt x="2809" y="790"/>
                    </a:lnTo>
                    <a:lnTo>
                      <a:pt x="2809" y="783"/>
                    </a:lnTo>
                    <a:lnTo>
                      <a:pt x="2815" y="771"/>
                    </a:lnTo>
                    <a:lnTo>
                      <a:pt x="2822" y="762"/>
                    </a:lnTo>
                    <a:lnTo>
                      <a:pt x="2824" y="755"/>
                    </a:lnTo>
                    <a:lnTo>
                      <a:pt x="2817" y="744"/>
                    </a:lnTo>
                    <a:lnTo>
                      <a:pt x="2806" y="734"/>
                    </a:lnTo>
                    <a:lnTo>
                      <a:pt x="2796" y="725"/>
                    </a:lnTo>
                    <a:lnTo>
                      <a:pt x="2793" y="718"/>
                    </a:lnTo>
                    <a:lnTo>
                      <a:pt x="2791" y="710"/>
                    </a:lnTo>
                    <a:lnTo>
                      <a:pt x="2794" y="707"/>
                    </a:lnTo>
                    <a:lnTo>
                      <a:pt x="2802" y="707"/>
                    </a:lnTo>
                    <a:lnTo>
                      <a:pt x="2811" y="708"/>
                    </a:lnTo>
                    <a:lnTo>
                      <a:pt x="2820" y="708"/>
                    </a:lnTo>
                    <a:lnTo>
                      <a:pt x="2828" y="701"/>
                    </a:lnTo>
                    <a:lnTo>
                      <a:pt x="2832" y="688"/>
                    </a:lnTo>
                    <a:lnTo>
                      <a:pt x="2835" y="675"/>
                    </a:lnTo>
                    <a:lnTo>
                      <a:pt x="2839" y="664"/>
                    </a:lnTo>
                    <a:lnTo>
                      <a:pt x="2843" y="658"/>
                    </a:lnTo>
                    <a:lnTo>
                      <a:pt x="2846" y="653"/>
                    </a:lnTo>
                    <a:lnTo>
                      <a:pt x="2848" y="647"/>
                    </a:lnTo>
                    <a:lnTo>
                      <a:pt x="2844" y="636"/>
                    </a:lnTo>
                    <a:lnTo>
                      <a:pt x="2841" y="621"/>
                    </a:lnTo>
                    <a:lnTo>
                      <a:pt x="2841" y="610"/>
                    </a:lnTo>
                    <a:lnTo>
                      <a:pt x="2841" y="601"/>
                    </a:lnTo>
                    <a:lnTo>
                      <a:pt x="2841" y="597"/>
                    </a:lnTo>
                    <a:lnTo>
                      <a:pt x="2841" y="597"/>
                    </a:lnTo>
                    <a:lnTo>
                      <a:pt x="2841" y="594"/>
                    </a:lnTo>
                    <a:lnTo>
                      <a:pt x="2843" y="592"/>
                    </a:lnTo>
                    <a:lnTo>
                      <a:pt x="2852" y="586"/>
                    </a:lnTo>
                    <a:lnTo>
                      <a:pt x="2869" y="575"/>
                    </a:lnTo>
                    <a:lnTo>
                      <a:pt x="2885" y="558"/>
                    </a:lnTo>
                    <a:lnTo>
                      <a:pt x="2900" y="544"/>
                    </a:lnTo>
                    <a:lnTo>
                      <a:pt x="2906" y="536"/>
                    </a:lnTo>
                    <a:lnTo>
                      <a:pt x="2878" y="547"/>
                    </a:lnTo>
                    <a:lnTo>
                      <a:pt x="2848" y="553"/>
                    </a:lnTo>
                    <a:lnTo>
                      <a:pt x="2848" y="551"/>
                    </a:lnTo>
                    <a:lnTo>
                      <a:pt x="2850" y="544"/>
                    </a:lnTo>
                    <a:lnTo>
                      <a:pt x="2856" y="536"/>
                    </a:lnTo>
                    <a:lnTo>
                      <a:pt x="2867" y="529"/>
                    </a:lnTo>
                    <a:lnTo>
                      <a:pt x="2878" y="523"/>
                    </a:lnTo>
                    <a:lnTo>
                      <a:pt x="2883" y="518"/>
                    </a:lnTo>
                    <a:lnTo>
                      <a:pt x="2891" y="514"/>
                    </a:lnTo>
                    <a:lnTo>
                      <a:pt x="2902" y="510"/>
                    </a:lnTo>
                    <a:lnTo>
                      <a:pt x="2917" y="506"/>
                    </a:lnTo>
                    <a:lnTo>
                      <a:pt x="2928" y="503"/>
                    </a:lnTo>
                    <a:lnTo>
                      <a:pt x="2933" y="497"/>
                    </a:lnTo>
                    <a:lnTo>
                      <a:pt x="2935" y="490"/>
                    </a:lnTo>
                    <a:lnTo>
                      <a:pt x="2935" y="480"/>
                    </a:lnTo>
                    <a:lnTo>
                      <a:pt x="2935" y="477"/>
                    </a:lnTo>
                    <a:lnTo>
                      <a:pt x="2935" y="475"/>
                    </a:lnTo>
                    <a:lnTo>
                      <a:pt x="2935" y="475"/>
                    </a:lnTo>
                    <a:lnTo>
                      <a:pt x="2937" y="475"/>
                    </a:lnTo>
                    <a:lnTo>
                      <a:pt x="2939" y="477"/>
                    </a:lnTo>
                    <a:lnTo>
                      <a:pt x="2945" y="475"/>
                    </a:lnTo>
                    <a:lnTo>
                      <a:pt x="2948" y="468"/>
                    </a:lnTo>
                    <a:lnTo>
                      <a:pt x="2954" y="458"/>
                    </a:lnTo>
                    <a:lnTo>
                      <a:pt x="2961" y="451"/>
                    </a:lnTo>
                    <a:lnTo>
                      <a:pt x="2965" y="447"/>
                    </a:lnTo>
                    <a:lnTo>
                      <a:pt x="2967" y="445"/>
                    </a:lnTo>
                    <a:lnTo>
                      <a:pt x="2961" y="432"/>
                    </a:lnTo>
                    <a:lnTo>
                      <a:pt x="2954" y="419"/>
                    </a:lnTo>
                    <a:lnTo>
                      <a:pt x="2945" y="408"/>
                    </a:lnTo>
                    <a:lnTo>
                      <a:pt x="2939" y="395"/>
                    </a:lnTo>
                    <a:lnTo>
                      <a:pt x="2935" y="373"/>
                    </a:lnTo>
                    <a:lnTo>
                      <a:pt x="2933" y="340"/>
                    </a:lnTo>
                    <a:lnTo>
                      <a:pt x="2933" y="308"/>
                    </a:lnTo>
                    <a:lnTo>
                      <a:pt x="2939" y="291"/>
                    </a:lnTo>
                    <a:lnTo>
                      <a:pt x="2948" y="284"/>
                    </a:lnTo>
                    <a:lnTo>
                      <a:pt x="2961" y="275"/>
                    </a:lnTo>
                    <a:lnTo>
                      <a:pt x="2972" y="267"/>
                    </a:lnTo>
                    <a:lnTo>
                      <a:pt x="2978" y="264"/>
                    </a:lnTo>
                    <a:lnTo>
                      <a:pt x="2978" y="258"/>
                    </a:lnTo>
                    <a:lnTo>
                      <a:pt x="2978" y="249"/>
                    </a:lnTo>
                    <a:lnTo>
                      <a:pt x="2982" y="238"/>
                    </a:lnTo>
                    <a:lnTo>
                      <a:pt x="2989" y="230"/>
                    </a:lnTo>
                    <a:lnTo>
                      <a:pt x="2998" y="228"/>
                    </a:lnTo>
                    <a:lnTo>
                      <a:pt x="3008" y="225"/>
                    </a:lnTo>
                    <a:lnTo>
                      <a:pt x="3015" y="219"/>
                    </a:lnTo>
                    <a:lnTo>
                      <a:pt x="3021" y="210"/>
                    </a:lnTo>
                    <a:lnTo>
                      <a:pt x="3026" y="197"/>
                    </a:lnTo>
                    <a:lnTo>
                      <a:pt x="3032" y="186"/>
                    </a:lnTo>
                    <a:lnTo>
                      <a:pt x="3039" y="178"/>
                    </a:lnTo>
                    <a:lnTo>
                      <a:pt x="3041" y="177"/>
                    </a:lnTo>
                    <a:lnTo>
                      <a:pt x="3041" y="175"/>
                    </a:lnTo>
                    <a:lnTo>
                      <a:pt x="3041" y="173"/>
                    </a:lnTo>
                    <a:lnTo>
                      <a:pt x="3041" y="169"/>
                    </a:lnTo>
                    <a:lnTo>
                      <a:pt x="3041" y="164"/>
                    </a:lnTo>
                    <a:lnTo>
                      <a:pt x="3041" y="160"/>
                    </a:lnTo>
                    <a:lnTo>
                      <a:pt x="3041" y="156"/>
                    </a:lnTo>
                    <a:lnTo>
                      <a:pt x="3041" y="152"/>
                    </a:lnTo>
                    <a:lnTo>
                      <a:pt x="3041" y="149"/>
                    </a:lnTo>
                    <a:lnTo>
                      <a:pt x="3037" y="143"/>
                    </a:lnTo>
                    <a:lnTo>
                      <a:pt x="3032" y="134"/>
                    </a:lnTo>
                    <a:lnTo>
                      <a:pt x="3022" y="125"/>
                    </a:lnTo>
                    <a:lnTo>
                      <a:pt x="3011" y="114"/>
                    </a:lnTo>
                    <a:lnTo>
                      <a:pt x="3002" y="102"/>
                    </a:lnTo>
                    <a:lnTo>
                      <a:pt x="2993" y="93"/>
                    </a:lnTo>
                    <a:lnTo>
                      <a:pt x="2985" y="84"/>
                    </a:lnTo>
                    <a:lnTo>
                      <a:pt x="2982" y="76"/>
                    </a:lnTo>
                    <a:lnTo>
                      <a:pt x="2976" y="60"/>
                    </a:lnTo>
                    <a:lnTo>
                      <a:pt x="2965" y="34"/>
                    </a:lnTo>
                    <a:lnTo>
                      <a:pt x="2948" y="10"/>
                    </a:lnTo>
                    <a:lnTo>
                      <a:pt x="2932" y="0"/>
                    </a:lnTo>
                    <a:lnTo>
                      <a:pt x="2930" y="0"/>
                    </a:lnTo>
                    <a:lnTo>
                      <a:pt x="2930" y="0"/>
                    </a:lnTo>
                    <a:lnTo>
                      <a:pt x="2928" y="0"/>
                    </a:lnTo>
                    <a:lnTo>
                      <a:pt x="2928" y="2"/>
                    </a:lnTo>
                    <a:lnTo>
                      <a:pt x="2917" y="6"/>
                    </a:lnTo>
                    <a:lnTo>
                      <a:pt x="2906" y="10"/>
                    </a:lnTo>
                    <a:lnTo>
                      <a:pt x="2895" y="17"/>
                    </a:lnTo>
                    <a:lnTo>
                      <a:pt x="2883" y="25"/>
                    </a:lnTo>
                    <a:lnTo>
                      <a:pt x="2874" y="34"/>
                    </a:lnTo>
                    <a:lnTo>
                      <a:pt x="2869" y="47"/>
                    </a:lnTo>
                    <a:lnTo>
                      <a:pt x="2865" y="60"/>
                    </a:lnTo>
                    <a:lnTo>
                      <a:pt x="2867" y="76"/>
                    </a:lnTo>
                    <a:lnTo>
                      <a:pt x="2872" y="114"/>
                    </a:lnTo>
                    <a:lnTo>
                      <a:pt x="2872" y="152"/>
                    </a:lnTo>
                    <a:lnTo>
                      <a:pt x="2863" y="190"/>
                    </a:lnTo>
                    <a:lnTo>
                      <a:pt x="2844" y="217"/>
                    </a:lnTo>
                    <a:lnTo>
                      <a:pt x="2830" y="228"/>
                    </a:lnTo>
                    <a:lnTo>
                      <a:pt x="2813" y="238"/>
                    </a:lnTo>
                    <a:lnTo>
                      <a:pt x="2791" y="247"/>
                    </a:lnTo>
                    <a:lnTo>
                      <a:pt x="2770" y="256"/>
                    </a:lnTo>
                    <a:lnTo>
                      <a:pt x="2750" y="264"/>
                    </a:lnTo>
                    <a:lnTo>
                      <a:pt x="2731" y="271"/>
                    </a:lnTo>
                    <a:lnTo>
                      <a:pt x="2715" y="277"/>
                    </a:lnTo>
                    <a:lnTo>
                      <a:pt x="2705" y="280"/>
                    </a:lnTo>
                    <a:lnTo>
                      <a:pt x="2698" y="286"/>
                    </a:lnTo>
                    <a:lnTo>
                      <a:pt x="2691" y="293"/>
                    </a:lnTo>
                    <a:lnTo>
                      <a:pt x="2681" y="303"/>
                    </a:lnTo>
                    <a:lnTo>
                      <a:pt x="2672" y="312"/>
                    </a:lnTo>
                    <a:lnTo>
                      <a:pt x="2665" y="321"/>
                    </a:lnTo>
                    <a:lnTo>
                      <a:pt x="2657" y="330"/>
                    </a:lnTo>
                    <a:lnTo>
                      <a:pt x="2652" y="336"/>
                    </a:lnTo>
                    <a:lnTo>
                      <a:pt x="2648" y="341"/>
                    </a:lnTo>
                    <a:lnTo>
                      <a:pt x="2644" y="351"/>
                    </a:lnTo>
                    <a:lnTo>
                      <a:pt x="2642" y="360"/>
                    </a:lnTo>
                    <a:lnTo>
                      <a:pt x="2644" y="371"/>
                    </a:lnTo>
                    <a:lnTo>
                      <a:pt x="2648" y="382"/>
                    </a:lnTo>
                    <a:lnTo>
                      <a:pt x="2652" y="393"/>
                    </a:lnTo>
                    <a:lnTo>
                      <a:pt x="2654" y="406"/>
                    </a:lnTo>
                    <a:lnTo>
                      <a:pt x="2648" y="421"/>
                    </a:lnTo>
                    <a:lnTo>
                      <a:pt x="2633" y="436"/>
                    </a:lnTo>
                    <a:lnTo>
                      <a:pt x="2624" y="442"/>
                    </a:lnTo>
                    <a:lnTo>
                      <a:pt x="2613" y="445"/>
                    </a:lnTo>
                    <a:lnTo>
                      <a:pt x="2603" y="447"/>
                    </a:lnTo>
                    <a:lnTo>
                      <a:pt x="2592" y="449"/>
                    </a:lnTo>
                    <a:lnTo>
                      <a:pt x="2583" y="451"/>
                    </a:lnTo>
                    <a:lnTo>
                      <a:pt x="2574" y="453"/>
                    </a:lnTo>
                    <a:lnTo>
                      <a:pt x="2568" y="455"/>
                    </a:lnTo>
                    <a:lnTo>
                      <a:pt x="2563" y="456"/>
                    </a:lnTo>
                    <a:lnTo>
                      <a:pt x="2552" y="460"/>
                    </a:lnTo>
                    <a:lnTo>
                      <a:pt x="2535" y="462"/>
                    </a:lnTo>
                    <a:lnTo>
                      <a:pt x="2522" y="466"/>
                    </a:lnTo>
                    <a:lnTo>
                      <a:pt x="2518" y="475"/>
                    </a:lnTo>
                    <a:lnTo>
                      <a:pt x="2524" y="486"/>
                    </a:lnTo>
                    <a:lnTo>
                      <a:pt x="2533" y="493"/>
                    </a:lnTo>
                    <a:lnTo>
                      <a:pt x="2537" y="501"/>
                    </a:lnTo>
                    <a:lnTo>
                      <a:pt x="2529" y="518"/>
                    </a:lnTo>
                    <a:lnTo>
                      <a:pt x="2524" y="529"/>
                    </a:lnTo>
                    <a:lnTo>
                      <a:pt x="2516" y="536"/>
                    </a:lnTo>
                    <a:lnTo>
                      <a:pt x="2509" y="544"/>
                    </a:lnTo>
                    <a:lnTo>
                      <a:pt x="2501" y="551"/>
                    </a:lnTo>
                    <a:lnTo>
                      <a:pt x="2494" y="558"/>
                    </a:lnTo>
                    <a:lnTo>
                      <a:pt x="2487" y="564"/>
                    </a:lnTo>
                    <a:lnTo>
                      <a:pt x="2477" y="571"/>
                    </a:lnTo>
                    <a:lnTo>
                      <a:pt x="2468" y="579"/>
                    </a:lnTo>
                    <a:lnTo>
                      <a:pt x="2459" y="588"/>
                    </a:lnTo>
                    <a:lnTo>
                      <a:pt x="2448" y="597"/>
                    </a:lnTo>
                    <a:lnTo>
                      <a:pt x="2437" y="608"/>
                    </a:lnTo>
                    <a:lnTo>
                      <a:pt x="2425" y="620"/>
                    </a:lnTo>
                    <a:lnTo>
                      <a:pt x="2413" y="629"/>
                    </a:lnTo>
                    <a:lnTo>
                      <a:pt x="2401" y="638"/>
                    </a:lnTo>
                    <a:lnTo>
                      <a:pt x="2388" y="645"/>
                    </a:lnTo>
                    <a:lnTo>
                      <a:pt x="2375" y="651"/>
                    </a:lnTo>
                    <a:lnTo>
                      <a:pt x="2362" y="653"/>
                    </a:lnTo>
                    <a:lnTo>
                      <a:pt x="2351" y="655"/>
                    </a:lnTo>
                    <a:lnTo>
                      <a:pt x="2340" y="655"/>
                    </a:lnTo>
                    <a:lnTo>
                      <a:pt x="2329" y="653"/>
                    </a:lnTo>
                    <a:lnTo>
                      <a:pt x="2320" y="649"/>
                    </a:lnTo>
                    <a:lnTo>
                      <a:pt x="2314" y="644"/>
                    </a:lnTo>
                    <a:lnTo>
                      <a:pt x="2312" y="640"/>
                    </a:lnTo>
                    <a:lnTo>
                      <a:pt x="2314" y="632"/>
                    </a:lnTo>
                    <a:lnTo>
                      <a:pt x="2320" y="620"/>
                    </a:lnTo>
                    <a:lnTo>
                      <a:pt x="2324" y="608"/>
                    </a:lnTo>
                    <a:lnTo>
                      <a:pt x="2325" y="597"/>
                    </a:lnTo>
                    <a:lnTo>
                      <a:pt x="2329" y="586"/>
                    </a:lnTo>
                    <a:lnTo>
                      <a:pt x="2336" y="577"/>
                    </a:lnTo>
                    <a:lnTo>
                      <a:pt x="2344" y="569"/>
                    </a:lnTo>
                    <a:lnTo>
                      <a:pt x="2349" y="562"/>
                    </a:lnTo>
                    <a:lnTo>
                      <a:pt x="2348" y="549"/>
                    </a:lnTo>
                    <a:lnTo>
                      <a:pt x="2344" y="536"/>
                    </a:lnTo>
                    <a:lnTo>
                      <a:pt x="2344" y="527"/>
                    </a:lnTo>
                    <a:lnTo>
                      <a:pt x="2340" y="519"/>
                    </a:lnTo>
                    <a:lnTo>
                      <a:pt x="2333" y="510"/>
                    </a:lnTo>
                    <a:lnTo>
                      <a:pt x="2322" y="497"/>
                    </a:lnTo>
                    <a:lnTo>
                      <a:pt x="2312" y="480"/>
                    </a:lnTo>
                    <a:lnTo>
                      <a:pt x="2305" y="469"/>
                    </a:lnTo>
                    <a:lnTo>
                      <a:pt x="2303" y="464"/>
                    </a:lnTo>
                    <a:lnTo>
                      <a:pt x="2301" y="469"/>
                    </a:lnTo>
                    <a:lnTo>
                      <a:pt x="2296" y="479"/>
                    </a:lnTo>
                    <a:lnTo>
                      <a:pt x="2286" y="492"/>
                    </a:lnTo>
                    <a:lnTo>
                      <a:pt x="2275" y="499"/>
                    </a:lnTo>
                    <a:lnTo>
                      <a:pt x="2264" y="503"/>
                    </a:lnTo>
                    <a:lnTo>
                      <a:pt x="2257" y="501"/>
                    </a:lnTo>
                    <a:lnTo>
                      <a:pt x="2253" y="495"/>
                    </a:lnTo>
                    <a:lnTo>
                      <a:pt x="2253" y="482"/>
                    </a:lnTo>
                    <a:lnTo>
                      <a:pt x="2259" y="469"/>
                    </a:lnTo>
                    <a:lnTo>
                      <a:pt x="2266" y="460"/>
                    </a:lnTo>
                    <a:lnTo>
                      <a:pt x="2272" y="451"/>
                    </a:lnTo>
                    <a:lnTo>
                      <a:pt x="2272" y="436"/>
                    </a:lnTo>
                    <a:lnTo>
                      <a:pt x="2266" y="419"/>
                    </a:lnTo>
                    <a:lnTo>
                      <a:pt x="2262" y="405"/>
                    </a:lnTo>
                    <a:lnTo>
                      <a:pt x="2257" y="393"/>
                    </a:lnTo>
                    <a:lnTo>
                      <a:pt x="2249" y="386"/>
                    </a:lnTo>
                    <a:lnTo>
                      <a:pt x="2242" y="379"/>
                    </a:lnTo>
                    <a:lnTo>
                      <a:pt x="2233" y="371"/>
                    </a:lnTo>
                    <a:lnTo>
                      <a:pt x="2223" y="367"/>
                    </a:lnTo>
                    <a:lnTo>
                      <a:pt x="2214" y="364"/>
                    </a:lnTo>
                    <a:lnTo>
                      <a:pt x="2203" y="360"/>
                    </a:lnTo>
                    <a:lnTo>
                      <a:pt x="2190" y="354"/>
                    </a:lnTo>
                    <a:lnTo>
                      <a:pt x="2179" y="351"/>
                    </a:lnTo>
                    <a:lnTo>
                      <a:pt x="2175" y="349"/>
                    </a:lnTo>
                    <a:lnTo>
                      <a:pt x="2173" y="354"/>
                    </a:lnTo>
                    <a:lnTo>
                      <a:pt x="2170" y="369"/>
                    </a:lnTo>
                    <a:lnTo>
                      <a:pt x="2164" y="386"/>
                    </a:lnTo>
                    <a:lnTo>
                      <a:pt x="2160" y="399"/>
                    </a:lnTo>
                    <a:lnTo>
                      <a:pt x="2159" y="412"/>
                    </a:lnTo>
                    <a:lnTo>
                      <a:pt x="2159" y="425"/>
                    </a:lnTo>
                    <a:lnTo>
                      <a:pt x="2155" y="434"/>
                    </a:lnTo>
                    <a:lnTo>
                      <a:pt x="2146" y="436"/>
                    </a:lnTo>
                    <a:lnTo>
                      <a:pt x="2134" y="434"/>
                    </a:lnTo>
                    <a:lnTo>
                      <a:pt x="2123" y="440"/>
                    </a:lnTo>
                    <a:lnTo>
                      <a:pt x="2116" y="451"/>
                    </a:lnTo>
                    <a:lnTo>
                      <a:pt x="2114" y="468"/>
                    </a:lnTo>
                    <a:lnTo>
                      <a:pt x="2114" y="484"/>
                    </a:lnTo>
                    <a:lnTo>
                      <a:pt x="2116" y="497"/>
                    </a:lnTo>
                    <a:lnTo>
                      <a:pt x="2120" y="512"/>
                    </a:lnTo>
                    <a:lnTo>
                      <a:pt x="2121" y="529"/>
                    </a:lnTo>
                    <a:lnTo>
                      <a:pt x="2127" y="549"/>
                    </a:lnTo>
                    <a:lnTo>
                      <a:pt x="2134" y="573"/>
                    </a:lnTo>
                    <a:lnTo>
                      <a:pt x="2140" y="599"/>
                    </a:lnTo>
                    <a:lnTo>
                      <a:pt x="2140" y="625"/>
                    </a:lnTo>
                    <a:lnTo>
                      <a:pt x="2134" y="647"/>
                    </a:lnTo>
                    <a:lnTo>
                      <a:pt x="2129" y="664"/>
                    </a:lnTo>
                    <a:lnTo>
                      <a:pt x="2120" y="673"/>
                    </a:lnTo>
                    <a:lnTo>
                      <a:pt x="2107" y="679"/>
                    </a:lnTo>
                    <a:lnTo>
                      <a:pt x="2094" y="679"/>
                    </a:lnTo>
                    <a:lnTo>
                      <a:pt x="2082" y="675"/>
                    </a:lnTo>
                    <a:lnTo>
                      <a:pt x="2073" y="664"/>
                    </a:lnTo>
                    <a:lnTo>
                      <a:pt x="2064" y="647"/>
                    </a:lnTo>
                    <a:lnTo>
                      <a:pt x="2057" y="627"/>
                    </a:lnTo>
                    <a:lnTo>
                      <a:pt x="2051" y="607"/>
                    </a:lnTo>
                    <a:lnTo>
                      <a:pt x="2047" y="588"/>
                    </a:lnTo>
                    <a:lnTo>
                      <a:pt x="2045" y="571"/>
                    </a:lnTo>
                    <a:lnTo>
                      <a:pt x="2045" y="549"/>
                    </a:lnTo>
                    <a:lnTo>
                      <a:pt x="2045" y="518"/>
                    </a:lnTo>
                    <a:lnTo>
                      <a:pt x="2047" y="488"/>
                    </a:lnTo>
                    <a:lnTo>
                      <a:pt x="2053" y="468"/>
                    </a:lnTo>
                    <a:lnTo>
                      <a:pt x="2058" y="455"/>
                    </a:lnTo>
                    <a:lnTo>
                      <a:pt x="2058" y="445"/>
                    </a:lnTo>
                    <a:lnTo>
                      <a:pt x="2058" y="438"/>
                    </a:lnTo>
                    <a:lnTo>
                      <a:pt x="2057" y="436"/>
                    </a:lnTo>
                    <a:lnTo>
                      <a:pt x="2055" y="438"/>
                    </a:lnTo>
                    <a:lnTo>
                      <a:pt x="2051" y="443"/>
                    </a:lnTo>
                    <a:lnTo>
                      <a:pt x="2045" y="451"/>
                    </a:lnTo>
                    <a:lnTo>
                      <a:pt x="2038" y="456"/>
                    </a:lnTo>
                    <a:lnTo>
                      <a:pt x="2032" y="456"/>
                    </a:lnTo>
                    <a:lnTo>
                      <a:pt x="2031" y="449"/>
                    </a:lnTo>
                    <a:lnTo>
                      <a:pt x="2032" y="436"/>
                    </a:lnTo>
                    <a:lnTo>
                      <a:pt x="2038" y="421"/>
                    </a:lnTo>
                    <a:lnTo>
                      <a:pt x="2045" y="408"/>
                    </a:lnTo>
                    <a:lnTo>
                      <a:pt x="2053" y="397"/>
                    </a:lnTo>
                    <a:lnTo>
                      <a:pt x="2064" y="384"/>
                    </a:lnTo>
                    <a:lnTo>
                      <a:pt x="2082" y="371"/>
                    </a:lnTo>
                    <a:lnTo>
                      <a:pt x="2094" y="364"/>
                    </a:lnTo>
                    <a:lnTo>
                      <a:pt x="2105" y="356"/>
                    </a:lnTo>
                    <a:lnTo>
                      <a:pt x="2112" y="349"/>
                    </a:lnTo>
                    <a:lnTo>
                      <a:pt x="2121" y="343"/>
                    </a:lnTo>
                    <a:lnTo>
                      <a:pt x="2129" y="340"/>
                    </a:lnTo>
                    <a:lnTo>
                      <a:pt x="2136" y="336"/>
                    </a:lnTo>
                    <a:lnTo>
                      <a:pt x="2144" y="334"/>
                    </a:lnTo>
                    <a:lnTo>
                      <a:pt x="2149" y="334"/>
                    </a:lnTo>
                    <a:lnTo>
                      <a:pt x="2164" y="336"/>
                    </a:lnTo>
                    <a:lnTo>
                      <a:pt x="2181" y="336"/>
                    </a:lnTo>
                    <a:lnTo>
                      <a:pt x="2192" y="336"/>
                    </a:lnTo>
                    <a:lnTo>
                      <a:pt x="2199" y="332"/>
                    </a:lnTo>
                    <a:lnTo>
                      <a:pt x="2203" y="325"/>
                    </a:lnTo>
                    <a:lnTo>
                      <a:pt x="2205" y="319"/>
                    </a:lnTo>
                    <a:lnTo>
                      <a:pt x="2203" y="316"/>
                    </a:lnTo>
                    <a:lnTo>
                      <a:pt x="2196" y="310"/>
                    </a:lnTo>
                    <a:lnTo>
                      <a:pt x="2184" y="308"/>
                    </a:lnTo>
                    <a:lnTo>
                      <a:pt x="2173" y="308"/>
                    </a:lnTo>
                    <a:lnTo>
                      <a:pt x="2162" y="308"/>
                    </a:lnTo>
                    <a:lnTo>
                      <a:pt x="2153" y="306"/>
                    </a:lnTo>
                    <a:lnTo>
                      <a:pt x="2147" y="303"/>
                    </a:lnTo>
                    <a:lnTo>
                      <a:pt x="2140" y="301"/>
                    </a:lnTo>
                    <a:lnTo>
                      <a:pt x="2131" y="297"/>
                    </a:lnTo>
                    <a:lnTo>
                      <a:pt x="2121" y="295"/>
                    </a:lnTo>
                    <a:lnTo>
                      <a:pt x="2112" y="295"/>
                    </a:lnTo>
                    <a:lnTo>
                      <a:pt x="2103" y="295"/>
                    </a:lnTo>
                    <a:lnTo>
                      <a:pt x="2095" y="295"/>
                    </a:lnTo>
                    <a:lnTo>
                      <a:pt x="2088" y="299"/>
                    </a:lnTo>
                    <a:lnTo>
                      <a:pt x="2079" y="306"/>
                    </a:lnTo>
                    <a:lnTo>
                      <a:pt x="2071" y="314"/>
                    </a:lnTo>
                    <a:lnTo>
                      <a:pt x="2062" y="319"/>
                    </a:lnTo>
                    <a:lnTo>
                      <a:pt x="2045" y="321"/>
                    </a:lnTo>
                    <a:lnTo>
                      <a:pt x="2036" y="321"/>
                    </a:lnTo>
                    <a:lnTo>
                      <a:pt x="2025" y="321"/>
                    </a:lnTo>
                    <a:lnTo>
                      <a:pt x="2016" y="319"/>
                    </a:lnTo>
                    <a:lnTo>
                      <a:pt x="2005" y="317"/>
                    </a:lnTo>
                    <a:lnTo>
                      <a:pt x="1997" y="316"/>
                    </a:lnTo>
                    <a:lnTo>
                      <a:pt x="1988" y="312"/>
                    </a:lnTo>
                    <a:lnTo>
                      <a:pt x="1984" y="308"/>
                    </a:lnTo>
                    <a:lnTo>
                      <a:pt x="1981" y="303"/>
                    </a:lnTo>
                    <a:lnTo>
                      <a:pt x="1981" y="293"/>
                    </a:lnTo>
                    <a:lnTo>
                      <a:pt x="1981" y="286"/>
                    </a:lnTo>
                    <a:lnTo>
                      <a:pt x="1982" y="278"/>
                    </a:lnTo>
                    <a:lnTo>
                      <a:pt x="1988" y="275"/>
                    </a:lnTo>
                    <a:lnTo>
                      <a:pt x="1994" y="267"/>
                    </a:lnTo>
                    <a:lnTo>
                      <a:pt x="1995" y="260"/>
                    </a:lnTo>
                    <a:lnTo>
                      <a:pt x="1990" y="258"/>
                    </a:lnTo>
                    <a:lnTo>
                      <a:pt x="1979" y="264"/>
                    </a:lnTo>
                    <a:lnTo>
                      <a:pt x="1971" y="269"/>
                    </a:lnTo>
                    <a:lnTo>
                      <a:pt x="1962" y="277"/>
                    </a:lnTo>
                    <a:lnTo>
                      <a:pt x="1955" y="286"/>
                    </a:lnTo>
                    <a:lnTo>
                      <a:pt x="1947" y="293"/>
                    </a:lnTo>
                    <a:lnTo>
                      <a:pt x="1940" y="303"/>
                    </a:lnTo>
                    <a:lnTo>
                      <a:pt x="1932" y="310"/>
                    </a:lnTo>
                    <a:lnTo>
                      <a:pt x="1927" y="316"/>
                    </a:lnTo>
                    <a:lnTo>
                      <a:pt x="1921" y="321"/>
                    </a:lnTo>
                    <a:lnTo>
                      <a:pt x="1916" y="325"/>
                    </a:lnTo>
                    <a:lnTo>
                      <a:pt x="1908" y="329"/>
                    </a:lnTo>
                    <a:lnTo>
                      <a:pt x="1901" y="334"/>
                    </a:lnTo>
                    <a:lnTo>
                      <a:pt x="1892" y="336"/>
                    </a:lnTo>
                    <a:lnTo>
                      <a:pt x="1884" y="338"/>
                    </a:lnTo>
                    <a:lnTo>
                      <a:pt x="1877" y="340"/>
                    </a:lnTo>
                    <a:lnTo>
                      <a:pt x="1869" y="340"/>
                    </a:lnTo>
                    <a:lnTo>
                      <a:pt x="1864" y="338"/>
                    </a:lnTo>
                    <a:lnTo>
                      <a:pt x="1854" y="332"/>
                    </a:lnTo>
                    <a:lnTo>
                      <a:pt x="1847" y="325"/>
                    </a:lnTo>
                    <a:lnTo>
                      <a:pt x="1843" y="319"/>
                    </a:lnTo>
                    <a:lnTo>
                      <a:pt x="1841" y="317"/>
                    </a:lnTo>
                    <a:lnTo>
                      <a:pt x="1840" y="319"/>
                    </a:lnTo>
                    <a:lnTo>
                      <a:pt x="1836" y="325"/>
                    </a:lnTo>
                    <a:lnTo>
                      <a:pt x="1828" y="332"/>
                    </a:lnTo>
                    <a:lnTo>
                      <a:pt x="1814" y="334"/>
                    </a:lnTo>
                    <a:lnTo>
                      <a:pt x="1801" y="332"/>
                    </a:lnTo>
                    <a:lnTo>
                      <a:pt x="1801" y="327"/>
                    </a:lnTo>
                    <a:lnTo>
                      <a:pt x="1806" y="319"/>
                    </a:lnTo>
                    <a:lnTo>
                      <a:pt x="1814" y="306"/>
                    </a:lnTo>
                    <a:lnTo>
                      <a:pt x="1817" y="299"/>
                    </a:lnTo>
                    <a:lnTo>
                      <a:pt x="1825" y="290"/>
                    </a:lnTo>
                    <a:lnTo>
                      <a:pt x="1830" y="282"/>
                    </a:lnTo>
                    <a:lnTo>
                      <a:pt x="1840" y="273"/>
                    </a:lnTo>
                    <a:lnTo>
                      <a:pt x="1847" y="264"/>
                    </a:lnTo>
                    <a:lnTo>
                      <a:pt x="1856" y="256"/>
                    </a:lnTo>
                    <a:lnTo>
                      <a:pt x="1866" y="251"/>
                    </a:lnTo>
                    <a:lnTo>
                      <a:pt x="1873" y="245"/>
                    </a:lnTo>
                    <a:lnTo>
                      <a:pt x="1886" y="240"/>
                    </a:lnTo>
                    <a:lnTo>
                      <a:pt x="1893" y="236"/>
                    </a:lnTo>
                    <a:lnTo>
                      <a:pt x="1895" y="234"/>
                    </a:lnTo>
                    <a:lnTo>
                      <a:pt x="1895" y="234"/>
                    </a:lnTo>
                    <a:lnTo>
                      <a:pt x="1893" y="234"/>
                    </a:lnTo>
                    <a:lnTo>
                      <a:pt x="1888" y="230"/>
                    </a:lnTo>
                    <a:lnTo>
                      <a:pt x="1882" y="228"/>
                    </a:lnTo>
                    <a:lnTo>
                      <a:pt x="1873" y="225"/>
                    </a:lnTo>
                    <a:lnTo>
                      <a:pt x="1862" y="223"/>
                    </a:lnTo>
                    <a:lnTo>
                      <a:pt x="1851" y="221"/>
                    </a:lnTo>
                    <a:lnTo>
                      <a:pt x="1838" y="221"/>
                    </a:lnTo>
                    <a:lnTo>
                      <a:pt x="1827" y="225"/>
                    </a:lnTo>
                    <a:lnTo>
                      <a:pt x="1810" y="228"/>
                    </a:lnTo>
                    <a:lnTo>
                      <a:pt x="1801" y="228"/>
                    </a:lnTo>
                    <a:lnTo>
                      <a:pt x="1791" y="227"/>
                    </a:lnTo>
                    <a:lnTo>
                      <a:pt x="1780" y="225"/>
                    </a:lnTo>
                    <a:lnTo>
                      <a:pt x="1765" y="221"/>
                    </a:lnTo>
                    <a:lnTo>
                      <a:pt x="1751" y="215"/>
                    </a:lnTo>
                    <a:lnTo>
                      <a:pt x="1740" y="210"/>
                    </a:lnTo>
                    <a:lnTo>
                      <a:pt x="1734" y="206"/>
                    </a:lnTo>
                    <a:lnTo>
                      <a:pt x="1730" y="204"/>
                    </a:lnTo>
                    <a:lnTo>
                      <a:pt x="1721" y="202"/>
                    </a:lnTo>
                    <a:lnTo>
                      <a:pt x="1708" y="201"/>
                    </a:lnTo>
                    <a:lnTo>
                      <a:pt x="1695" y="202"/>
                    </a:lnTo>
                    <a:lnTo>
                      <a:pt x="1682" y="204"/>
                    </a:lnTo>
                    <a:lnTo>
                      <a:pt x="1669" y="206"/>
                    </a:lnTo>
                    <a:lnTo>
                      <a:pt x="1656" y="202"/>
                    </a:lnTo>
                    <a:lnTo>
                      <a:pt x="1645" y="195"/>
                    </a:lnTo>
                    <a:lnTo>
                      <a:pt x="1636" y="182"/>
                    </a:lnTo>
                    <a:lnTo>
                      <a:pt x="1626" y="173"/>
                    </a:lnTo>
                    <a:lnTo>
                      <a:pt x="1615" y="167"/>
                    </a:lnTo>
                    <a:lnTo>
                      <a:pt x="1602" y="173"/>
                    </a:lnTo>
                    <a:lnTo>
                      <a:pt x="1593" y="178"/>
                    </a:lnTo>
                    <a:lnTo>
                      <a:pt x="1582" y="184"/>
                    </a:lnTo>
                    <a:lnTo>
                      <a:pt x="1569" y="188"/>
                    </a:lnTo>
                    <a:lnTo>
                      <a:pt x="1552" y="190"/>
                    </a:lnTo>
                    <a:lnTo>
                      <a:pt x="1536" y="190"/>
                    </a:lnTo>
                    <a:lnTo>
                      <a:pt x="1515" y="191"/>
                    </a:lnTo>
                    <a:lnTo>
                      <a:pt x="1493" y="191"/>
                    </a:lnTo>
                    <a:lnTo>
                      <a:pt x="1469" y="191"/>
                    </a:lnTo>
                    <a:lnTo>
                      <a:pt x="1454" y="191"/>
                    </a:lnTo>
                    <a:lnTo>
                      <a:pt x="1434" y="191"/>
                    </a:lnTo>
                    <a:lnTo>
                      <a:pt x="1411" y="191"/>
                    </a:lnTo>
                    <a:lnTo>
                      <a:pt x="1385" y="191"/>
                    </a:lnTo>
                    <a:lnTo>
                      <a:pt x="1358" y="191"/>
                    </a:lnTo>
                    <a:lnTo>
                      <a:pt x="1326" y="191"/>
                    </a:lnTo>
                    <a:lnTo>
                      <a:pt x="1295" y="191"/>
                    </a:lnTo>
                    <a:lnTo>
                      <a:pt x="1261" y="191"/>
                    </a:lnTo>
                    <a:lnTo>
                      <a:pt x="1228" y="191"/>
                    </a:lnTo>
                    <a:lnTo>
                      <a:pt x="1194" y="190"/>
                    </a:lnTo>
                    <a:lnTo>
                      <a:pt x="1163" y="190"/>
                    </a:lnTo>
                    <a:lnTo>
                      <a:pt x="1131" y="188"/>
                    </a:lnTo>
                    <a:lnTo>
                      <a:pt x="1100" y="188"/>
                    </a:lnTo>
                    <a:lnTo>
                      <a:pt x="1072" y="186"/>
                    </a:lnTo>
                    <a:lnTo>
                      <a:pt x="1048" y="182"/>
                    </a:lnTo>
                    <a:lnTo>
                      <a:pt x="1026" y="180"/>
                    </a:lnTo>
                    <a:lnTo>
                      <a:pt x="1000" y="177"/>
                    </a:lnTo>
                    <a:lnTo>
                      <a:pt x="966" y="175"/>
                    </a:lnTo>
                    <a:lnTo>
                      <a:pt x="924" y="169"/>
                    </a:lnTo>
                    <a:lnTo>
                      <a:pt x="876" y="165"/>
                    </a:lnTo>
                    <a:lnTo>
                      <a:pt x="822" y="160"/>
                    </a:lnTo>
                    <a:lnTo>
                      <a:pt x="762" y="152"/>
                    </a:lnTo>
                    <a:lnTo>
                      <a:pt x="703" y="147"/>
                    </a:lnTo>
                    <a:lnTo>
                      <a:pt x="640" y="139"/>
                    </a:lnTo>
                    <a:lnTo>
                      <a:pt x="577" y="130"/>
                    </a:lnTo>
                    <a:lnTo>
                      <a:pt x="518" y="123"/>
                    </a:lnTo>
                    <a:lnTo>
                      <a:pt x="458" y="114"/>
                    </a:lnTo>
                    <a:lnTo>
                      <a:pt x="403" y="104"/>
                    </a:lnTo>
                    <a:lnTo>
                      <a:pt x="355" y="93"/>
                    </a:lnTo>
                    <a:lnTo>
                      <a:pt x="310" y="82"/>
                    </a:lnTo>
                    <a:lnTo>
                      <a:pt x="275" y="71"/>
                    </a:lnTo>
                    <a:lnTo>
                      <a:pt x="249" y="60"/>
                    </a:lnTo>
                    <a:lnTo>
                      <a:pt x="212" y="110"/>
                    </a:lnTo>
                    <a:lnTo>
                      <a:pt x="141" y="65"/>
                    </a:lnTo>
                    <a:close/>
                  </a:path>
                </a:pathLst>
              </a:custGeom>
              <a:solidFill>
                <a:schemeClr val="bg1"/>
              </a:solidFill>
              <a:ln>
                <a:noFill/>
              </a:ln>
              <a:effectLst>
                <a:outerShdw blurRad="50800" dist="38100" dir="5400000" algn="t"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anchor="t" anchorCtr="0" compatLnSpc="1">
                <a:prstTxWarp prst="textNoShape">
                  <a:avLst/>
                </a:prstTxWarp>
              </a:bodyPr>
              <a:lstStyle/>
              <a:p>
                <a:pPr>
                  <a:defRPr/>
                </a:pPr>
                <a:r>
                  <a:rPr lang="en-US" sz="800">
                    <a:solidFill>
                      <a:prstClr val="white"/>
                    </a:solidFill>
                    <a:latin typeface="Calibri"/>
                    <a:ea typeface="Times New Roman"/>
                    <a:cs typeface="Times New Roman"/>
                  </a:rPr>
                  <a:t> </a:t>
                </a:r>
                <a:endParaRPr lang="en-US" sz="800">
                  <a:solidFill>
                    <a:prstClr val="white"/>
                  </a:solidFill>
                  <a:latin typeface="Calibri"/>
                  <a:ea typeface="MS Mincho"/>
                  <a:cs typeface="Times New Roman"/>
                </a:endParaRPr>
              </a:p>
            </p:txBody>
          </p:sp>
          <p:sp>
            <p:nvSpPr>
              <p:cNvPr id="19" name="Teardrop 18"/>
              <p:cNvSpPr/>
              <p:nvPr/>
            </p:nvSpPr>
            <p:spPr>
              <a:xfrm rot="8100000">
                <a:off x="2638982" y="2890536"/>
                <a:ext cx="374904" cy="377416"/>
              </a:xfrm>
              <a:prstGeom prst="teardrop">
                <a:avLst>
                  <a:gd name="adj" fmla="val 163010"/>
                </a:avLst>
              </a:prstGeom>
              <a:solidFill>
                <a:srgbClr val="F6A007"/>
              </a:solidFill>
              <a:ln>
                <a:solidFill>
                  <a:schemeClr val="tx1"/>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defRPr/>
                </a:pPr>
                <a:r>
                  <a:rPr lang="en-US" sz="800">
                    <a:solidFill>
                      <a:prstClr val="white"/>
                    </a:solidFill>
                    <a:latin typeface="Calibri"/>
                    <a:ea typeface="Times New Roman"/>
                    <a:cs typeface="Times New Roman"/>
                  </a:rPr>
                  <a:t> </a:t>
                </a:r>
                <a:endParaRPr lang="en-US" sz="800">
                  <a:solidFill>
                    <a:prstClr val="white"/>
                  </a:solidFill>
                  <a:latin typeface="Calibri"/>
                  <a:ea typeface="MS Mincho"/>
                  <a:cs typeface="Times New Roman"/>
                </a:endParaRPr>
              </a:p>
            </p:txBody>
          </p:sp>
          <p:sp>
            <p:nvSpPr>
              <p:cNvPr id="20" name="Rectangle 19"/>
              <p:cNvSpPr/>
              <p:nvPr/>
            </p:nvSpPr>
            <p:spPr>
              <a:xfrm>
                <a:off x="3047713" y="1307068"/>
                <a:ext cx="2127472" cy="926106"/>
              </a:xfrm>
              <a:prstGeom prst="rect">
                <a:avLst/>
              </a:prstGeom>
            </p:spPr>
            <p:txBody>
              <a:bodyPr wrap="none">
                <a:spAutoFit/>
              </a:bodyPr>
              <a:lstStyle/>
              <a:p>
                <a:pPr algn="ctr">
                  <a:defRPr/>
                </a:pPr>
                <a:r>
                  <a:rPr lang="en-US" sz="1200" dirty="0" smtClean="0">
                    <a:solidFill>
                      <a:srgbClr val="262626"/>
                    </a:solidFill>
                    <a:latin typeface="Calibri" panose="020F0502020204030204" pitchFamily="34" charset="0"/>
                    <a:ea typeface="MS Mincho"/>
                    <a:cs typeface="Kalinga"/>
                  </a:rPr>
                  <a:t>Chippewa NF/</a:t>
                </a:r>
                <a:br>
                  <a:rPr lang="en-US" sz="1200" dirty="0" smtClean="0">
                    <a:solidFill>
                      <a:srgbClr val="262626"/>
                    </a:solidFill>
                    <a:latin typeface="Calibri" panose="020F0502020204030204" pitchFamily="34" charset="0"/>
                    <a:ea typeface="MS Mincho"/>
                    <a:cs typeface="Kalinga"/>
                  </a:rPr>
                </a:br>
                <a:r>
                  <a:rPr lang="en-US" sz="1200" dirty="0" smtClean="0">
                    <a:solidFill>
                      <a:srgbClr val="262626"/>
                    </a:solidFill>
                    <a:latin typeface="Calibri" panose="020F0502020204030204" pitchFamily="34" charset="0"/>
                    <a:ea typeface="MS Mincho"/>
                    <a:cs typeface="Kalinga"/>
                  </a:rPr>
                  <a:t>Cutfoot EF</a:t>
                </a:r>
                <a:endParaRPr lang="en-US" sz="1200" dirty="0">
                  <a:solidFill>
                    <a:srgbClr val="262626"/>
                  </a:solidFill>
                  <a:latin typeface="Calibri" panose="020F0502020204030204" pitchFamily="34" charset="0"/>
                  <a:ea typeface="MS Mincho"/>
                  <a:cs typeface="Kalinga"/>
                </a:endParaRPr>
              </a:p>
            </p:txBody>
          </p:sp>
          <p:sp>
            <p:nvSpPr>
              <p:cNvPr id="21" name="Rectangle 20"/>
              <p:cNvSpPr/>
              <p:nvPr/>
            </p:nvSpPr>
            <p:spPr>
              <a:xfrm>
                <a:off x="885333" y="3352799"/>
                <a:ext cx="1872150" cy="555664"/>
              </a:xfrm>
              <a:prstGeom prst="rect">
                <a:avLst/>
              </a:prstGeom>
            </p:spPr>
            <p:txBody>
              <a:bodyPr wrap="none">
                <a:spAutoFit/>
              </a:bodyPr>
              <a:lstStyle/>
              <a:p>
                <a:pPr algn="r">
                  <a:defRPr/>
                </a:pPr>
                <a:r>
                  <a:rPr lang="en-US" sz="1200" dirty="0">
                    <a:solidFill>
                      <a:srgbClr val="262626"/>
                    </a:solidFill>
                    <a:latin typeface="Calibri" panose="020F0502020204030204" pitchFamily="34" charset="0"/>
                    <a:ea typeface="MS Mincho"/>
                    <a:cs typeface="Kalinga"/>
                  </a:rPr>
                  <a:t>San </a:t>
                </a:r>
                <a:r>
                  <a:rPr lang="en-US" sz="1200" dirty="0" smtClean="0">
                    <a:solidFill>
                      <a:srgbClr val="262626"/>
                    </a:solidFill>
                    <a:latin typeface="Calibri" panose="020F0502020204030204" pitchFamily="34" charset="0"/>
                    <a:ea typeface="MS Mincho"/>
                    <a:cs typeface="Kalinga"/>
                  </a:rPr>
                  <a:t>Juan NF</a:t>
                </a:r>
                <a:endParaRPr lang="en-US" sz="1200" dirty="0">
                  <a:solidFill>
                    <a:srgbClr val="262626"/>
                  </a:solidFill>
                  <a:latin typeface="Calibri" panose="020F0502020204030204" pitchFamily="34" charset="0"/>
                  <a:ea typeface="MS Mincho"/>
                  <a:cs typeface="Kalinga"/>
                </a:endParaRPr>
              </a:p>
            </p:txBody>
          </p:sp>
          <p:sp>
            <p:nvSpPr>
              <p:cNvPr id="22" name="Rectangle 21"/>
              <p:cNvSpPr/>
              <p:nvPr/>
            </p:nvSpPr>
            <p:spPr>
              <a:xfrm>
                <a:off x="3289151" y="4724401"/>
                <a:ext cx="5035828" cy="555664"/>
              </a:xfrm>
              <a:prstGeom prst="rect">
                <a:avLst/>
              </a:prstGeom>
            </p:spPr>
            <p:txBody>
              <a:bodyPr wrap="none">
                <a:spAutoFit/>
              </a:bodyPr>
              <a:lstStyle/>
              <a:p>
                <a:pPr algn="ctr">
                  <a:defRPr/>
                </a:pPr>
                <a:r>
                  <a:rPr lang="en-US" sz="1200" dirty="0">
                    <a:solidFill>
                      <a:srgbClr val="262626"/>
                    </a:solidFill>
                    <a:effectLst>
                      <a:glow rad="63500">
                        <a:prstClr val="white">
                          <a:alpha val="80000"/>
                        </a:prstClr>
                      </a:glow>
                    </a:effectLst>
                    <a:latin typeface="Calibri" panose="020F0502020204030204" pitchFamily="34" charset="0"/>
                    <a:ea typeface="MS Mincho"/>
                    <a:cs typeface="Kalinga"/>
                  </a:rPr>
                  <a:t>J.W. Jones Ecological Research Center</a:t>
                </a:r>
              </a:p>
            </p:txBody>
          </p:sp>
          <p:sp>
            <p:nvSpPr>
              <p:cNvPr id="23" name="Rectangle 22"/>
              <p:cNvSpPr/>
              <p:nvPr/>
            </p:nvSpPr>
            <p:spPr>
              <a:xfrm>
                <a:off x="221789" y="1066800"/>
                <a:ext cx="1975308" cy="926106"/>
              </a:xfrm>
              <a:prstGeom prst="rect">
                <a:avLst/>
              </a:prstGeom>
            </p:spPr>
            <p:txBody>
              <a:bodyPr wrap="none">
                <a:spAutoFit/>
              </a:bodyPr>
              <a:lstStyle/>
              <a:p>
                <a:pPr algn="ctr">
                  <a:defRPr/>
                </a:pPr>
                <a:r>
                  <a:rPr lang="en-US" sz="1200" dirty="0">
                    <a:solidFill>
                      <a:srgbClr val="262626"/>
                    </a:solidFill>
                    <a:effectLst>
                      <a:glow rad="63500">
                        <a:prstClr val="white">
                          <a:alpha val="80000"/>
                        </a:prstClr>
                      </a:glow>
                    </a:effectLst>
                    <a:latin typeface="Calibri" panose="020F0502020204030204" pitchFamily="34" charset="0"/>
                    <a:ea typeface="MS Mincho"/>
                    <a:cs typeface="Kalinga"/>
                  </a:rPr>
                  <a:t>Flathead NF/</a:t>
                </a:r>
                <a:br>
                  <a:rPr lang="en-US" sz="1200" dirty="0">
                    <a:solidFill>
                      <a:srgbClr val="262626"/>
                    </a:solidFill>
                    <a:effectLst>
                      <a:glow rad="63500">
                        <a:prstClr val="white">
                          <a:alpha val="80000"/>
                        </a:prstClr>
                      </a:glow>
                    </a:effectLst>
                    <a:latin typeface="Calibri" panose="020F0502020204030204" pitchFamily="34" charset="0"/>
                    <a:ea typeface="MS Mincho"/>
                    <a:cs typeface="Kalinga"/>
                  </a:rPr>
                </a:br>
                <a:r>
                  <a:rPr lang="en-US" sz="1200" dirty="0">
                    <a:solidFill>
                      <a:srgbClr val="262626"/>
                    </a:solidFill>
                    <a:effectLst>
                      <a:glow rad="63500">
                        <a:prstClr val="white">
                          <a:alpha val="80000"/>
                        </a:prstClr>
                      </a:glow>
                    </a:effectLst>
                    <a:latin typeface="Calibri" panose="020F0502020204030204" pitchFamily="34" charset="0"/>
                    <a:ea typeface="MS Mincho"/>
                    <a:cs typeface="Kalinga"/>
                  </a:rPr>
                  <a:t>Coram EF</a:t>
                </a:r>
              </a:p>
            </p:txBody>
          </p:sp>
          <p:sp>
            <p:nvSpPr>
              <p:cNvPr id="24" name="Rectangle 23"/>
              <p:cNvSpPr/>
              <p:nvPr/>
            </p:nvSpPr>
            <p:spPr>
              <a:xfrm>
                <a:off x="6154703" y="1307068"/>
                <a:ext cx="3166639" cy="926106"/>
              </a:xfrm>
              <a:prstGeom prst="rect">
                <a:avLst/>
              </a:prstGeom>
            </p:spPr>
            <p:txBody>
              <a:bodyPr wrap="none">
                <a:spAutoFit/>
              </a:bodyPr>
              <a:lstStyle/>
              <a:p>
                <a:pPr algn="ctr">
                  <a:defRPr/>
                </a:pPr>
                <a:r>
                  <a:rPr lang="en-US" sz="1200" dirty="0" smtClean="0">
                    <a:solidFill>
                      <a:srgbClr val="262626"/>
                    </a:solidFill>
                    <a:effectLst>
                      <a:glow rad="63500">
                        <a:prstClr val="white">
                          <a:alpha val="80000"/>
                        </a:prstClr>
                      </a:glow>
                    </a:effectLst>
                    <a:latin typeface="Calibri" panose="020F0502020204030204" pitchFamily="34" charset="0"/>
                    <a:ea typeface="MS Mincho"/>
                    <a:cs typeface="Kalinga"/>
                  </a:rPr>
                  <a:t>Second College Grant/</a:t>
                </a:r>
                <a:br>
                  <a:rPr lang="en-US" sz="1200" dirty="0" smtClean="0">
                    <a:solidFill>
                      <a:srgbClr val="262626"/>
                    </a:solidFill>
                    <a:effectLst>
                      <a:glow rad="63500">
                        <a:prstClr val="white">
                          <a:alpha val="80000"/>
                        </a:prstClr>
                      </a:glow>
                    </a:effectLst>
                    <a:latin typeface="Calibri" panose="020F0502020204030204" pitchFamily="34" charset="0"/>
                    <a:ea typeface="MS Mincho"/>
                    <a:cs typeface="Kalinga"/>
                  </a:rPr>
                </a:br>
                <a:r>
                  <a:rPr lang="en-US" sz="1200" dirty="0" smtClean="0">
                    <a:solidFill>
                      <a:srgbClr val="262626"/>
                    </a:solidFill>
                    <a:effectLst>
                      <a:glow rad="63500">
                        <a:prstClr val="white">
                          <a:alpha val="80000"/>
                        </a:prstClr>
                      </a:glow>
                    </a:effectLst>
                    <a:latin typeface="Calibri" panose="020F0502020204030204" pitchFamily="34" charset="0"/>
                    <a:ea typeface="MS Mincho"/>
                    <a:cs typeface="Kalinga"/>
                  </a:rPr>
                  <a:t>Hubbard Brook EF</a:t>
                </a:r>
                <a:endParaRPr lang="en-US" sz="1200" dirty="0">
                  <a:solidFill>
                    <a:srgbClr val="262626"/>
                  </a:solidFill>
                  <a:effectLst>
                    <a:glow rad="63500">
                      <a:prstClr val="white">
                        <a:alpha val="80000"/>
                      </a:prstClr>
                    </a:glow>
                  </a:effectLst>
                  <a:latin typeface="Calibri" panose="020F0502020204030204" pitchFamily="34" charset="0"/>
                  <a:ea typeface="MS Mincho"/>
                  <a:cs typeface="Kalinga"/>
                </a:endParaRPr>
              </a:p>
            </p:txBody>
          </p:sp>
        </p:grpSp>
        <p:sp>
          <p:nvSpPr>
            <p:cNvPr id="12" name="Teardrop 11"/>
            <p:cNvSpPr/>
            <p:nvPr/>
          </p:nvSpPr>
          <p:spPr>
            <a:xfrm rot="8100000">
              <a:off x="6920519" y="4166140"/>
              <a:ext cx="374904" cy="377416"/>
            </a:xfrm>
            <a:prstGeom prst="teardrop">
              <a:avLst>
                <a:gd name="adj" fmla="val 163010"/>
              </a:avLst>
            </a:prstGeom>
            <a:solidFill>
              <a:srgbClr val="F6A007"/>
            </a:solidFill>
            <a:ln>
              <a:solidFill>
                <a:schemeClr val="tx1"/>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defRPr/>
              </a:pPr>
              <a:r>
                <a:rPr lang="en-US" sz="800" dirty="0">
                  <a:solidFill>
                    <a:prstClr val="white"/>
                  </a:solidFill>
                  <a:latin typeface="Calibri"/>
                  <a:ea typeface="Times New Roman"/>
                  <a:cs typeface="Times New Roman"/>
                </a:rPr>
                <a:t> </a:t>
              </a:r>
              <a:endParaRPr lang="en-US" sz="800" dirty="0">
                <a:solidFill>
                  <a:prstClr val="white"/>
                </a:solidFill>
                <a:latin typeface="Calibri"/>
                <a:ea typeface="MS Mincho"/>
                <a:cs typeface="Times New Roman"/>
              </a:endParaRPr>
            </a:p>
          </p:txBody>
        </p:sp>
        <p:sp>
          <p:nvSpPr>
            <p:cNvPr id="13" name="Teardrop 12"/>
            <p:cNvSpPr/>
            <p:nvPr/>
          </p:nvSpPr>
          <p:spPr>
            <a:xfrm rot="8100000">
              <a:off x="1896247" y="604324"/>
              <a:ext cx="374904" cy="377416"/>
            </a:xfrm>
            <a:prstGeom prst="teardrop">
              <a:avLst>
                <a:gd name="adj" fmla="val 163010"/>
              </a:avLst>
            </a:prstGeom>
            <a:solidFill>
              <a:srgbClr val="F6A007"/>
            </a:solidFill>
            <a:ln>
              <a:solidFill>
                <a:schemeClr val="tx1"/>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defRPr/>
              </a:pPr>
              <a:r>
                <a:rPr lang="en-US" sz="800" dirty="0">
                  <a:solidFill>
                    <a:prstClr val="white"/>
                  </a:solidFill>
                  <a:latin typeface="Calibri"/>
                  <a:ea typeface="Times New Roman"/>
                  <a:cs typeface="Times New Roman"/>
                </a:rPr>
                <a:t> </a:t>
              </a:r>
              <a:endParaRPr lang="en-US" sz="800" dirty="0">
                <a:solidFill>
                  <a:prstClr val="white"/>
                </a:solidFill>
                <a:latin typeface="Calibri"/>
                <a:ea typeface="MS Mincho"/>
                <a:cs typeface="Times New Roman"/>
              </a:endParaRPr>
            </a:p>
          </p:txBody>
        </p:sp>
        <p:sp>
          <p:nvSpPr>
            <p:cNvPr id="15" name="Teardrop 14"/>
            <p:cNvSpPr/>
            <p:nvPr/>
          </p:nvSpPr>
          <p:spPr>
            <a:xfrm rot="8100000">
              <a:off x="4878256" y="847559"/>
              <a:ext cx="374904" cy="377416"/>
            </a:xfrm>
            <a:prstGeom prst="teardrop">
              <a:avLst>
                <a:gd name="adj" fmla="val 163010"/>
              </a:avLst>
            </a:prstGeom>
            <a:solidFill>
              <a:srgbClr val="F6A007"/>
            </a:solidFill>
            <a:ln>
              <a:solidFill>
                <a:schemeClr val="tx1"/>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defRPr/>
              </a:pPr>
              <a:r>
                <a:rPr lang="en-US" sz="800" dirty="0">
                  <a:solidFill>
                    <a:prstClr val="white"/>
                  </a:solidFill>
                  <a:latin typeface="Calibri"/>
                  <a:ea typeface="Times New Roman"/>
                  <a:cs typeface="Times New Roman"/>
                </a:rPr>
                <a:t> </a:t>
              </a:r>
              <a:endParaRPr lang="en-US" sz="800" dirty="0">
                <a:solidFill>
                  <a:prstClr val="white"/>
                </a:solidFill>
                <a:latin typeface="Calibri"/>
                <a:ea typeface="MS Mincho"/>
                <a:cs typeface="Times New Roman"/>
              </a:endParaRPr>
            </a:p>
          </p:txBody>
        </p:sp>
        <p:sp>
          <p:nvSpPr>
            <p:cNvPr id="16" name="Teardrop 15"/>
            <p:cNvSpPr/>
            <p:nvPr/>
          </p:nvSpPr>
          <p:spPr>
            <a:xfrm rot="8100000">
              <a:off x="8309562" y="687212"/>
              <a:ext cx="374904" cy="377416"/>
            </a:xfrm>
            <a:prstGeom prst="teardrop">
              <a:avLst>
                <a:gd name="adj" fmla="val 163010"/>
              </a:avLst>
            </a:prstGeom>
            <a:solidFill>
              <a:srgbClr val="F6A007"/>
            </a:solidFill>
            <a:ln>
              <a:solidFill>
                <a:schemeClr val="tx1"/>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defRPr/>
              </a:pPr>
              <a:r>
                <a:rPr lang="en-US" sz="800">
                  <a:solidFill>
                    <a:prstClr val="white"/>
                  </a:solidFill>
                  <a:latin typeface="Calibri"/>
                  <a:ea typeface="Times New Roman"/>
                  <a:cs typeface="Times New Roman"/>
                </a:rPr>
                <a:t> </a:t>
              </a:r>
              <a:endParaRPr lang="en-US" sz="800">
                <a:solidFill>
                  <a:prstClr val="white"/>
                </a:solidFill>
                <a:latin typeface="Calibri"/>
                <a:ea typeface="MS Mincho"/>
                <a:cs typeface="Times New Roman"/>
              </a:endParaRPr>
            </a:p>
          </p:txBody>
        </p:sp>
      </p:grpSp>
      <p:pic>
        <p:nvPicPr>
          <p:cNvPr id="26" name="Picture 2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39964" y="5704475"/>
            <a:ext cx="1155836" cy="924925"/>
          </a:xfrm>
          <a:prstGeom prst="rect">
            <a:avLst/>
          </a:prstGeom>
        </p:spPr>
      </p:pic>
      <p:pic>
        <p:nvPicPr>
          <p:cNvPr id="28" name="Picture 27"/>
          <p:cNvPicPr>
            <a:picLocks noChangeAspect="1"/>
          </p:cNvPicPr>
          <p:nvPr/>
        </p:nvPicPr>
        <p:blipFill>
          <a:blip r:embed="rId4"/>
          <a:stretch>
            <a:fillRect/>
          </a:stretch>
        </p:blipFill>
        <p:spPr>
          <a:xfrm>
            <a:off x="6916788" y="5824008"/>
            <a:ext cx="779412" cy="805392"/>
          </a:xfrm>
          <a:prstGeom prst="rect">
            <a:avLst/>
          </a:prstGeom>
        </p:spPr>
      </p:pic>
      <p:pic>
        <p:nvPicPr>
          <p:cNvPr id="29" name="Picture 2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36542" y="5817584"/>
            <a:ext cx="1069058" cy="811816"/>
          </a:xfrm>
          <a:prstGeom prst="rect">
            <a:avLst/>
          </a:prstGeom>
        </p:spPr>
      </p:pic>
      <p:pic>
        <p:nvPicPr>
          <p:cNvPr id="30" name="Picture 29"/>
          <p:cNvPicPr/>
          <p:nvPr/>
        </p:nvPicPr>
        <p:blipFill>
          <a:blip r:embed="rId6">
            <a:extLst>
              <a:ext uri="{28A0092B-C50C-407E-A947-70E740481C1C}">
                <a14:useLocalDpi xmlns:a14="http://schemas.microsoft.com/office/drawing/2010/main"/>
              </a:ext>
            </a:extLst>
          </a:blip>
          <a:stretch>
            <a:fillRect/>
          </a:stretch>
        </p:blipFill>
        <p:spPr>
          <a:xfrm>
            <a:off x="4856112" y="5100770"/>
            <a:ext cx="1544688" cy="309430"/>
          </a:xfrm>
          <a:prstGeom prst="rect">
            <a:avLst/>
          </a:prstGeom>
        </p:spPr>
      </p:pic>
      <p:pic>
        <p:nvPicPr>
          <p:cNvPr id="31" name="Picture 30"/>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063454" y="5148572"/>
            <a:ext cx="1937546" cy="490228"/>
          </a:xfrm>
          <a:prstGeom prst="rect">
            <a:avLst/>
          </a:prstGeom>
        </p:spPr>
      </p:pic>
      <p:pic>
        <p:nvPicPr>
          <p:cNvPr id="32" name="Picture 31"/>
          <p:cNvPicPr>
            <a:picLocks noChangeAspect="1"/>
          </p:cNvPicPr>
          <p:nvPr/>
        </p:nvPicPr>
        <p:blipFill>
          <a:blip r:embed="rId8"/>
          <a:stretch>
            <a:fillRect/>
          </a:stretch>
        </p:blipFill>
        <p:spPr>
          <a:xfrm>
            <a:off x="7848600" y="5611059"/>
            <a:ext cx="1253239" cy="1246941"/>
          </a:xfrm>
          <a:prstGeom prst="rect">
            <a:avLst/>
          </a:prstGeom>
        </p:spPr>
      </p:pic>
      <p:pic>
        <p:nvPicPr>
          <p:cNvPr id="33" name="Picture 7"/>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4588355" y="5795759"/>
            <a:ext cx="745645" cy="833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907912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4"/>
          <p:cNvSpPr txBox="1">
            <a:spLocks/>
          </p:cNvSpPr>
          <p:nvPr/>
        </p:nvSpPr>
        <p:spPr>
          <a:xfrm>
            <a:off x="381000" y="1417638"/>
            <a:ext cx="8382000" cy="2432481"/>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800" u="sng" dirty="0" smtClean="0"/>
              <a:t>PROJECT GOALS </a:t>
            </a:r>
          </a:p>
          <a:p>
            <a:pPr marL="0" indent="0">
              <a:buFont typeface="Arial" pitchFamily="34" charset="0"/>
              <a:buNone/>
            </a:pPr>
            <a:r>
              <a:rPr lang="en-US" sz="2800" dirty="0" smtClean="0"/>
              <a:t>Populate a multi-region study design with ecosystem-specific climate change adaptation treatments using </a:t>
            </a:r>
            <a:r>
              <a:rPr lang="en-US" sz="2800" b="1" dirty="0" smtClean="0"/>
              <a:t>input from an expert panel of regional scientists and local managers</a:t>
            </a:r>
          </a:p>
          <a:p>
            <a:endParaRPr lang="en-US" dirty="0"/>
          </a:p>
        </p:txBody>
      </p: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48200" y="3429000"/>
            <a:ext cx="4293326" cy="3219995"/>
          </a:xfrm>
          <a:prstGeom prst="rect">
            <a:avLst/>
          </a:prstGeom>
          <a:ln>
            <a:solidFill>
              <a:schemeClr val="tx1"/>
            </a:solid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3400" y="3841188"/>
            <a:ext cx="3822549" cy="2788212"/>
          </a:xfrm>
          <a:prstGeom prst="rect">
            <a:avLst/>
          </a:prstGeom>
          <a:ln>
            <a:solidFill>
              <a:schemeClr val="tx1"/>
            </a:solidFill>
          </a:ln>
          <a:effectLst>
            <a:outerShdw blurRad="292100" dist="139700" dir="2700000" algn="tl" rotWithShape="0">
              <a:srgbClr val="333333">
                <a:alpha val="65000"/>
              </a:srgbClr>
            </a:outerShdw>
          </a:effectLst>
        </p:spPr>
      </p:pic>
      <p:sp>
        <p:nvSpPr>
          <p:cNvPr id="6" name="Title 3"/>
          <p:cNvSpPr txBox="1">
            <a:spLocks/>
          </p:cNvSpPr>
          <p:nvPr/>
        </p:nvSpPr>
        <p:spPr>
          <a:xfrm>
            <a:off x="155743" y="299392"/>
            <a:ext cx="8961299" cy="1157024"/>
          </a:xfrm>
          <a:prstGeom prst="rect">
            <a:avLst/>
          </a:prstGeom>
        </p:spPr>
        <p:txBody>
          <a:bodyPr vert="horz" lIns="91440" tIns="45720" rIns="91440" bIns="45720" rtlCol="0" anchor="ctr">
            <a:normAutofit fontScale="90000" lnSpcReduction="10000"/>
          </a:bodyPr>
          <a:lstStyle>
            <a:lvl1pPr algn="l" defTabSz="914400" rtl="0" eaLnBrk="1" latinLnBrk="0" hangingPunct="1">
              <a:spcBef>
                <a:spcPct val="0"/>
              </a:spcBef>
              <a:buNone/>
              <a:defRPr sz="4000" kern="1200" spc="-100" baseline="0">
                <a:solidFill>
                  <a:schemeClr val="accent6">
                    <a:lumMod val="75000"/>
                  </a:schemeClr>
                </a:solidFill>
                <a:latin typeface="Candara"/>
                <a:ea typeface="+mj-ea"/>
                <a:cs typeface="Candara"/>
              </a:defRPr>
            </a:lvl1pPr>
          </a:lstStyle>
          <a:p>
            <a:pPr algn="ctr"/>
            <a:r>
              <a:rPr lang="en-US" b="1" dirty="0" smtClean="0">
                <a:solidFill>
                  <a:schemeClr val="tx1"/>
                </a:solidFill>
                <a:latin typeface="+mj-lt"/>
              </a:rPr>
              <a:t>Adaptive Silviculture for Climate Change (ASCC): A National Network</a:t>
            </a:r>
            <a:endParaRPr lang="en-US" b="1" dirty="0">
              <a:solidFill>
                <a:schemeClr val="tx1"/>
              </a:solidFill>
              <a:latin typeface="+mj-lt"/>
            </a:endParaRPr>
          </a:p>
        </p:txBody>
      </p:sp>
    </p:spTree>
    <p:extLst>
      <p:ext uri="{BB962C8B-B14F-4D97-AF65-F5344CB8AC3E}">
        <p14:creationId xmlns:p14="http://schemas.microsoft.com/office/powerpoint/2010/main" val="31618934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00" y="0"/>
            <a:ext cx="4267200" cy="2961640"/>
          </a:xfrm>
        </p:spPr>
        <p:txBody>
          <a:bodyPr>
            <a:normAutofit/>
          </a:bodyPr>
          <a:lstStyle/>
          <a:p>
            <a:pPr algn="l"/>
            <a:r>
              <a:rPr lang="en-US" b="1" dirty="0" smtClean="0"/>
              <a:t>Workshop to develop desired future conditions</a:t>
            </a:r>
            <a:br>
              <a:rPr lang="en-US" b="1" dirty="0" smtClean="0"/>
            </a:br>
            <a:r>
              <a:rPr lang="en-US" sz="2000" dirty="0" smtClean="0"/>
              <a:t>March 2014 – </a:t>
            </a:r>
            <a:r>
              <a:rPr lang="en-US" sz="2000" dirty="0" err="1" smtClean="0"/>
              <a:t>Pagosa</a:t>
            </a:r>
            <a:r>
              <a:rPr lang="en-US" sz="2000" dirty="0" smtClean="0"/>
              <a:t> Springs</a:t>
            </a:r>
            <a:endParaRPr lang="en-US" sz="2000"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28600" y="228600"/>
            <a:ext cx="4373880" cy="2915920"/>
          </a:xfrm>
          <a:prstGeom prst="rect">
            <a:avLst/>
          </a:prstGeom>
          <a:solidFill>
            <a:schemeClr val="tx1"/>
          </a:solidFill>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38600" y="3429000"/>
            <a:ext cx="4914900" cy="3276600"/>
          </a:xfrm>
          <a:prstGeom prst="rect">
            <a:avLst/>
          </a:prstGeom>
          <a:solidFill>
            <a:schemeClr val="tx1"/>
          </a:solidFill>
          <a:ln>
            <a:noFill/>
          </a:ln>
          <a:effectLst>
            <a:outerShdw blurRad="292100" dist="139700" dir="2700000" algn="tl" rotWithShape="0">
              <a:srgbClr val="333333">
                <a:alpha val="65000"/>
              </a:srgbClr>
            </a:outerShdw>
          </a:effectLst>
        </p:spPr>
      </p:pic>
      <p:sp>
        <p:nvSpPr>
          <p:cNvPr id="3" name="TextBox 2"/>
          <p:cNvSpPr txBox="1"/>
          <p:nvPr/>
        </p:nvSpPr>
        <p:spPr>
          <a:xfrm>
            <a:off x="228600" y="3429000"/>
            <a:ext cx="3733800" cy="3077766"/>
          </a:xfrm>
          <a:prstGeom prst="rect">
            <a:avLst/>
          </a:prstGeom>
          <a:noFill/>
        </p:spPr>
        <p:txBody>
          <a:bodyPr wrap="square" rtlCol="0">
            <a:spAutoFit/>
          </a:bodyPr>
          <a:lstStyle/>
          <a:p>
            <a:r>
              <a:rPr lang="en-US" sz="2800" dirty="0" smtClean="0"/>
              <a:t>Provided participants with information on:</a:t>
            </a:r>
          </a:p>
          <a:p>
            <a:pPr marL="457200" indent="-457200">
              <a:buFont typeface="Arial" panose="020B0604020202020204" pitchFamily="34" charset="0"/>
              <a:buChar char="•"/>
            </a:pPr>
            <a:r>
              <a:rPr lang="en-US" sz="2400" dirty="0" smtClean="0"/>
              <a:t>Potential changes in climate </a:t>
            </a:r>
          </a:p>
          <a:p>
            <a:pPr marL="457200" indent="-457200">
              <a:buFont typeface="Arial" panose="020B0604020202020204" pitchFamily="34" charset="0"/>
              <a:buChar char="•"/>
            </a:pPr>
            <a:r>
              <a:rPr lang="en-US" sz="2400" dirty="0" smtClean="0"/>
              <a:t>Tree species ecology</a:t>
            </a:r>
          </a:p>
          <a:p>
            <a:pPr marL="457200" indent="-457200">
              <a:buFont typeface="Arial" panose="020B0604020202020204" pitchFamily="34" charset="0"/>
              <a:buChar char="•"/>
            </a:pPr>
            <a:r>
              <a:rPr lang="en-US" sz="2400" dirty="0" smtClean="0"/>
              <a:t>Disturbance ecology</a:t>
            </a:r>
          </a:p>
          <a:p>
            <a:pPr marL="457200" indent="-457200">
              <a:buFont typeface="Arial" panose="020B0604020202020204" pitchFamily="34" charset="0"/>
              <a:buChar char="•"/>
            </a:pPr>
            <a:r>
              <a:rPr lang="en-US" sz="2400" dirty="0" smtClean="0"/>
              <a:t>Adaptation framework</a:t>
            </a:r>
          </a:p>
          <a:p>
            <a:endParaRPr lang="en-US" dirty="0"/>
          </a:p>
        </p:txBody>
      </p:sp>
    </p:spTree>
    <p:extLst>
      <p:ext uri="{BB962C8B-B14F-4D97-AF65-F5344CB8AC3E}">
        <p14:creationId xmlns:p14="http://schemas.microsoft.com/office/powerpoint/2010/main" val="250353517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362200" y="-2190"/>
            <a:ext cx="6731000" cy="6849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rot="922085">
            <a:off x="3942366" y="2265395"/>
            <a:ext cx="3962400" cy="685800"/>
          </a:xfrm>
          <a:prstGeom prst="ellipse">
            <a:avLst/>
          </a:prstGeom>
          <a:noFill/>
          <a:ln w="41275">
            <a:solidFill>
              <a:srgbClr val="DA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6553200" y="6443246"/>
            <a:ext cx="2514600" cy="338554"/>
          </a:xfrm>
          <a:prstGeom prst="rect">
            <a:avLst/>
          </a:prstGeom>
          <a:noFill/>
        </p:spPr>
        <p:txBody>
          <a:bodyPr wrap="square" rtlCol="0">
            <a:spAutoFit/>
          </a:bodyPr>
          <a:lstStyle/>
          <a:p>
            <a:pPr algn="r"/>
            <a:r>
              <a:rPr lang="en-US" sz="1600" dirty="0" smtClean="0"/>
              <a:t>Reynolds et al. 2013</a:t>
            </a:r>
            <a:endParaRPr lang="en-US" sz="1600" dirty="0"/>
          </a:p>
        </p:txBody>
      </p:sp>
      <p:sp>
        <p:nvSpPr>
          <p:cNvPr id="3" name="Rectangle 2"/>
          <p:cNvSpPr/>
          <p:nvPr/>
        </p:nvSpPr>
        <p:spPr>
          <a:xfrm>
            <a:off x="228600" y="304800"/>
            <a:ext cx="2438400" cy="4401205"/>
          </a:xfrm>
          <a:prstGeom prst="rect">
            <a:avLst/>
          </a:prstGeom>
        </p:spPr>
        <p:txBody>
          <a:bodyPr wrap="square">
            <a:spAutoFit/>
          </a:bodyPr>
          <a:lstStyle/>
          <a:p>
            <a:pPr lvl="1" indent="-279400">
              <a:buFont typeface="Arial" panose="020B0604020202020204" pitchFamily="34" charset="0"/>
              <a:buChar char="•"/>
            </a:pPr>
            <a:r>
              <a:rPr lang="en-US" sz="2800" b="1" dirty="0"/>
              <a:t>Warmer </a:t>
            </a:r>
            <a:endParaRPr lang="en-US" sz="2800" b="1" dirty="0" smtClean="0"/>
          </a:p>
          <a:p>
            <a:pPr lvl="1" indent="-279400">
              <a:buFont typeface="Arial" panose="020B0604020202020204" pitchFamily="34" charset="0"/>
              <a:buChar char="•"/>
            </a:pPr>
            <a:endParaRPr lang="en-US" sz="2800" b="1" dirty="0"/>
          </a:p>
          <a:p>
            <a:pPr lvl="1" indent="-279400">
              <a:buFont typeface="Arial" panose="020B0604020202020204" pitchFamily="34" charset="0"/>
              <a:buChar char="•"/>
            </a:pPr>
            <a:r>
              <a:rPr lang="en-US" sz="2800" b="1" dirty="0"/>
              <a:t>Earlier </a:t>
            </a:r>
            <a:r>
              <a:rPr lang="en-US" sz="2800" b="1" dirty="0" smtClean="0"/>
              <a:t>snowmelt</a:t>
            </a:r>
          </a:p>
          <a:p>
            <a:pPr lvl="1" indent="-279400">
              <a:buFont typeface="Arial" panose="020B0604020202020204" pitchFamily="34" charset="0"/>
              <a:buChar char="•"/>
            </a:pPr>
            <a:endParaRPr lang="en-US" sz="2800" b="1" dirty="0"/>
          </a:p>
          <a:p>
            <a:pPr lvl="1" indent="-279400">
              <a:buFont typeface="Arial" panose="020B0604020202020204" pitchFamily="34" charset="0"/>
              <a:buChar char="•"/>
            </a:pPr>
            <a:r>
              <a:rPr lang="en-US" sz="2800" b="1" dirty="0"/>
              <a:t>Decrease in snowpack </a:t>
            </a:r>
            <a:r>
              <a:rPr lang="en-US" sz="2800" b="1" dirty="0" smtClean="0"/>
              <a:t>below </a:t>
            </a:r>
            <a:r>
              <a:rPr lang="en-US" sz="2800" b="1" dirty="0"/>
              <a:t>2,500 meters</a:t>
            </a:r>
          </a:p>
        </p:txBody>
      </p:sp>
    </p:spTree>
    <p:extLst>
      <p:ext uri="{BB962C8B-B14F-4D97-AF65-F5344CB8AC3E}">
        <p14:creationId xmlns:p14="http://schemas.microsoft.com/office/powerpoint/2010/main" val="290188802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6200"/>
            <a:ext cx="9144000" cy="6858000"/>
          </a:xfrm>
          <a:prstGeom prst="rect">
            <a:avLst/>
          </a:prstGeom>
        </p:spPr>
      </p:pic>
      <p:sp>
        <p:nvSpPr>
          <p:cNvPr id="3" name="Rectangle 2"/>
          <p:cNvSpPr/>
          <p:nvPr/>
        </p:nvSpPr>
        <p:spPr>
          <a:xfrm>
            <a:off x="4540469" y="6252663"/>
            <a:ext cx="4572000" cy="646331"/>
          </a:xfrm>
          <a:prstGeom prst="rect">
            <a:avLst/>
          </a:prstGeom>
        </p:spPr>
        <p:txBody>
          <a:bodyPr>
            <a:spAutoFit/>
          </a:bodyPr>
          <a:lstStyle/>
          <a:p>
            <a:r>
              <a:rPr lang="en-US" dirty="0" smtClean="0">
                <a:solidFill>
                  <a:schemeClr val="bg1"/>
                </a:solidFill>
              </a:rPr>
              <a:t>Photo: Steve Hartvigsen, USDA Forest Service</a:t>
            </a:r>
          </a:p>
          <a:p>
            <a:r>
              <a:rPr lang="en-US" dirty="0" smtClean="0">
                <a:solidFill>
                  <a:schemeClr val="bg1"/>
                </a:solidFill>
              </a:rPr>
              <a:t>San Juan National Forest</a:t>
            </a:r>
            <a:endParaRPr lang="en-US" dirty="0">
              <a:solidFill>
                <a:schemeClr val="bg1"/>
              </a:solidFill>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401" y="0"/>
            <a:ext cx="9262533" cy="6946900"/>
          </a:xfrm>
          <a:prstGeom prst="rect">
            <a:avLst/>
          </a:prstGeom>
        </p:spPr>
      </p:pic>
      <p:sp>
        <p:nvSpPr>
          <p:cNvPr id="5" name="TextBox 4"/>
          <p:cNvSpPr txBox="1"/>
          <p:nvPr/>
        </p:nvSpPr>
        <p:spPr>
          <a:xfrm>
            <a:off x="152400" y="152400"/>
            <a:ext cx="6858000" cy="1815882"/>
          </a:xfrm>
          <a:prstGeom prst="rect">
            <a:avLst/>
          </a:prstGeom>
          <a:noFill/>
        </p:spPr>
        <p:txBody>
          <a:bodyPr wrap="square" rtlCol="0">
            <a:spAutoFit/>
          </a:bodyPr>
          <a:lstStyle/>
          <a:p>
            <a:r>
              <a:rPr lang="en-US" sz="2800" b="1" dirty="0" smtClean="0">
                <a:effectLst>
                  <a:outerShdw blurRad="50800" dist="38100" dir="2700000" algn="tl" rotWithShape="0">
                    <a:srgbClr val="000000">
                      <a:alpha val="43000"/>
                    </a:srgbClr>
                  </a:outerShdw>
                </a:effectLst>
              </a:rPr>
              <a:t>Ponderosa pine (</a:t>
            </a:r>
            <a:r>
              <a:rPr lang="en-US" sz="2800" b="1" i="1" dirty="0" err="1" smtClean="0">
                <a:effectLst>
                  <a:outerShdw blurRad="50800" dist="38100" dir="2700000" algn="tl" rotWithShape="0">
                    <a:srgbClr val="000000">
                      <a:alpha val="43000"/>
                    </a:srgbClr>
                  </a:outerShdw>
                </a:effectLst>
              </a:rPr>
              <a:t>Pinus</a:t>
            </a:r>
            <a:r>
              <a:rPr lang="en-US" sz="2800" b="1" i="1" dirty="0" smtClean="0">
                <a:effectLst>
                  <a:outerShdw blurRad="50800" dist="38100" dir="2700000" algn="tl" rotWithShape="0">
                    <a:srgbClr val="000000">
                      <a:alpha val="43000"/>
                    </a:srgbClr>
                  </a:outerShdw>
                </a:effectLst>
              </a:rPr>
              <a:t> ponderosa)</a:t>
            </a:r>
            <a:endParaRPr lang="en-US" sz="2800" b="1" dirty="0" smtClean="0">
              <a:effectLst>
                <a:outerShdw blurRad="50800" dist="38100" dir="2700000" algn="tl" rotWithShape="0">
                  <a:srgbClr val="000000">
                    <a:alpha val="43000"/>
                  </a:srgbClr>
                </a:outerShdw>
              </a:effectLst>
            </a:endParaRPr>
          </a:p>
          <a:p>
            <a:r>
              <a:rPr lang="en-US" sz="2800" b="1" dirty="0" smtClean="0">
                <a:effectLst>
                  <a:outerShdw blurRad="50800" dist="38100" dir="2700000" algn="tl" rotWithShape="0">
                    <a:srgbClr val="000000">
                      <a:alpha val="43000"/>
                    </a:srgbClr>
                  </a:outerShdw>
                </a:effectLst>
              </a:rPr>
              <a:t>Douglas-fir (</a:t>
            </a:r>
            <a:r>
              <a:rPr lang="en-US" sz="2800" b="1" i="1" dirty="0" err="1" smtClean="0">
                <a:effectLst>
                  <a:outerShdw blurRad="50800" dist="38100" dir="2700000" algn="tl" rotWithShape="0">
                    <a:srgbClr val="000000">
                      <a:alpha val="43000"/>
                    </a:srgbClr>
                  </a:outerShdw>
                </a:effectLst>
              </a:rPr>
              <a:t>Pseudotsuga</a:t>
            </a:r>
            <a:r>
              <a:rPr lang="en-US" sz="2800" b="1" i="1" dirty="0">
                <a:effectLst>
                  <a:outerShdw blurRad="50800" dist="38100" dir="2700000" algn="tl" rotWithShape="0">
                    <a:srgbClr val="000000">
                      <a:alpha val="43000"/>
                    </a:srgbClr>
                  </a:outerShdw>
                </a:effectLst>
              </a:rPr>
              <a:t> </a:t>
            </a:r>
            <a:r>
              <a:rPr lang="en-US" sz="2800" b="1" i="1" dirty="0" err="1" smtClean="0">
                <a:effectLst>
                  <a:outerShdw blurRad="50800" dist="38100" dir="2700000" algn="tl" rotWithShape="0">
                    <a:srgbClr val="000000">
                      <a:alpha val="43000"/>
                    </a:srgbClr>
                  </a:outerShdw>
                </a:effectLst>
              </a:rPr>
              <a:t>menziesii</a:t>
            </a:r>
            <a:r>
              <a:rPr lang="en-US" sz="2800" b="1" i="1" dirty="0" smtClean="0">
                <a:effectLst>
                  <a:outerShdw blurRad="50800" dist="38100" dir="2700000" algn="tl" rotWithShape="0">
                    <a:srgbClr val="000000">
                      <a:alpha val="43000"/>
                    </a:srgbClr>
                  </a:outerShdw>
                </a:effectLst>
              </a:rPr>
              <a:t>)</a:t>
            </a:r>
          </a:p>
          <a:p>
            <a:r>
              <a:rPr lang="en-US" sz="2800" b="1" dirty="0" smtClean="0">
                <a:effectLst>
                  <a:outerShdw blurRad="50800" dist="38100" dir="2700000" algn="tl" rotWithShape="0">
                    <a:srgbClr val="000000">
                      <a:alpha val="43000"/>
                    </a:srgbClr>
                  </a:outerShdw>
                </a:effectLst>
              </a:rPr>
              <a:t>Aspen (</a:t>
            </a:r>
            <a:r>
              <a:rPr lang="en-US" sz="2800" b="1" i="1" dirty="0" err="1" smtClean="0">
                <a:effectLst>
                  <a:outerShdw blurRad="50800" dist="38100" dir="2700000" algn="tl" rotWithShape="0">
                    <a:srgbClr val="000000">
                      <a:alpha val="43000"/>
                    </a:srgbClr>
                  </a:outerShdw>
                </a:effectLst>
              </a:rPr>
              <a:t>Populus</a:t>
            </a:r>
            <a:r>
              <a:rPr lang="en-US" sz="2800" b="1" i="1" dirty="0" smtClean="0">
                <a:effectLst>
                  <a:outerShdw blurRad="50800" dist="38100" dir="2700000" algn="tl" rotWithShape="0">
                    <a:srgbClr val="000000">
                      <a:alpha val="43000"/>
                    </a:srgbClr>
                  </a:outerShdw>
                </a:effectLst>
              </a:rPr>
              <a:t> </a:t>
            </a:r>
            <a:r>
              <a:rPr lang="en-US" sz="2800" b="1" i="1" dirty="0" err="1" smtClean="0">
                <a:effectLst>
                  <a:outerShdw blurRad="50800" dist="38100" dir="2700000" algn="tl" rotWithShape="0">
                    <a:srgbClr val="000000">
                      <a:alpha val="43000"/>
                    </a:srgbClr>
                  </a:outerShdw>
                </a:effectLst>
              </a:rPr>
              <a:t>tremuloides</a:t>
            </a:r>
            <a:r>
              <a:rPr lang="en-US" sz="2800" b="1" dirty="0" smtClean="0">
                <a:effectLst>
                  <a:outerShdw blurRad="50800" dist="38100" dir="2700000" algn="tl" rotWithShape="0">
                    <a:srgbClr val="000000">
                      <a:alpha val="43000"/>
                    </a:srgbClr>
                  </a:outerShdw>
                </a:effectLst>
              </a:rPr>
              <a:t>)</a:t>
            </a:r>
          </a:p>
          <a:p>
            <a:r>
              <a:rPr lang="en-US" sz="2800" b="1" dirty="0" smtClean="0">
                <a:effectLst>
                  <a:outerShdw blurRad="50800" dist="38100" dir="2700000" algn="tl" rotWithShape="0">
                    <a:srgbClr val="000000">
                      <a:alpha val="43000"/>
                    </a:srgbClr>
                  </a:outerShdw>
                </a:effectLst>
              </a:rPr>
              <a:t>White fir (</a:t>
            </a:r>
            <a:r>
              <a:rPr lang="en-US" sz="2800" b="1" i="1" dirty="0" err="1" smtClean="0">
                <a:effectLst>
                  <a:outerShdw blurRad="50800" dist="38100" dir="2700000" algn="tl" rotWithShape="0">
                    <a:srgbClr val="000000">
                      <a:alpha val="43000"/>
                    </a:srgbClr>
                  </a:outerShdw>
                </a:effectLst>
              </a:rPr>
              <a:t>Abies</a:t>
            </a:r>
            <a:r>
              <a:rPr lang="en-US" sz="2800" b="1" i="1" dirty="0" smtClean="0">
                <a:effectLst>
                  <a:outerShdw blurRad="50800" dist="38100" dir="2700000" algn="tl" rotWithShape="0">
                    <a:srgbClr val="000000">
                      <a:alpha val="43000"/>
                    </a:srgbClr>
                  </a:outerShdw>
                </a:effectLst>
              </a:rPr>
              <a:t> </a:t>
            </a:r>
            <a:r>
              <a:rPr lang="en-US" sz="2800" b="1" i="1" dirty="0" err="1" smtClean="0">
                <a:effectLst>
                  <a:outerShdw blurRad="50800" dist="38100" dir="2700000" algn="tl" rotWithShape="0">
                    <a:srgbClr val="000000">
                      <a:alpha val="43000"/>
                    </a:srgbClr>
                  </a:outerShdw>
                </a:effectLst>
              </a:rPr>
              <a:t>concolor</a:t>
            </a:r>
            <a:r>
              <a:rPr lang="en-US" sz="2800" b="1" dirty="0" smtClean="0">
                <a:effectLst>
                  <a:outerShdw blurRad="50800" dist="38100" dir="2700000" algn="tl" rotWithShape="0">
                    <a:srgbClr val="000000">
                      <a:alpha val="43000"/>
                    </a:srgbClr>
                  </a:outerShdw>
                </a:effectLst>
              </a:rPr>
              <a:t>)</a:t>
            </a:r>
            <a:endParaRPr lang="en-US" sz="2800" b="1" dirty="0">
              <a:effectLst>
                <a:outerShdw blurRad="50800" dist="38100" dir="2700000" algn="tl" rotWithShape="0">
                  <a:srgbClr val="000000">
                    <a:alpha val="43000"/>
                  </a:srgbClr>
                </a:outerShdw>
              </a:effectLst>
            </a:endParaRPr>
          </a:p>
        </p:txBody>
      </p:sp>
    </p:spTree>
    <p:extLst>
      <p:ext uri="{BB962C8B-B14F-4D97-AF65-F5344CB8AC3E}">
        <p14:creationId xmlns:p14="http://schemas.microsoft.com/office/powerpoint/2010/main" val="62855448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9526"/>
            <a:ext cx="9156700" cy="6867525"/>
          </a:xfrm>
          <a:prstGeom prst="rect">
            <a:avLst/>
          </a:prstGeom>
        </p:spPr>
      </p:pic>
      <p:pic>
        <p:nvPicPr>
          <p:cNvPr id="6" name="Content Placeholder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4279210"/>
            <a:ext cx="4343400" cy="2580820"/>
          </a:xfrm>
          <a:prstGeom prst="rect">
            <a:avLst/>
          </a:prstGeom>
          <a:ln>
            <a:solidFill>
              <a:schemeClr val="tx1"/>
            </a:solidFill>
          </a:ln>
        </p:spPr>
      </p:pic>
      <p:sp>
        <p:nvSpPr>
          <p:cNvPr id="3" name="Rectangle 2"/>
          <p:cNvSpPr/>
          <p:nvPr/>
        </p:nvSpPr>
        <p:spPr>
          <a:xfrm>
            <a:off x="6324600" y="5934670"/>
            <a:ext cx="2743200" cy="923330"/>
          </a:xfrm>
          <a:prstGeom prst="rect">
            <a:avLst/>
          </a:prstGeom>
        </p:spPr>
        <p:txBody>
          <a:bodyPr wrap="square">
            <a:spAutoFit/>
          </a:bodyPr>
          <a:lstStyle/>
          <a:p>
            <a:pPr algn="r"/>
            <a:r>
              <a:rPr lang="en-US" dirty="0" smtClean="0">
                <a:effectLst>
                  <a:outerShdw blurRad="50800" dist="38100" dir="2700000" algn="tl" rotWithShape="0">
                    <a:srgbClr val="000000">
                      <a:alpha val="43000"/>
                    </a:srgbClr>
                  </a:outerShdw>
                </a:effectLst>
              </a:rPr>
              <a:t>Photo: Steve Hartvigsen, USDA Forest Service</a:t>
            </a:r>
          </a:p>
          <a:p>
            <a:pPr algn="r"/>
            <a:r>
              <a:rPr lang="en-US" dirty="0" smtClean="0">
                <a:effectLst>
                  <a:outerShdw blurRad="50800" dist="38100" dir="2700000" algn="tl" rotWithShape="0">
                    <a:srgbClr val="000000">
                      <a:alpha val="43000"/>
                    </a:srgbClr>
                  </a:outerShdw>
                </a:effectLst>
              </a:rPr>
              <a:t>San Juan National Forest</a:t>
            </a:r>
            <a:endParaRPr lang="en-US" dirty="0">
              <a:effectLst>
                <a:outerShdw blurRad="50800" dist="38100" dir="2700000" algn="tl" rotWithShape="0">
                  <a:srgbClr val="000000">
                    <a:alpha val="43000"/>
                  </a:srgbClr>
                </a:outerShdw>
              </a:effectLst>
            </a:endParaRPr>
          </a:p>
        </p:txBody>
      </p:sp>
      <p:sp>
        <p:nvSpPr>
          <p:cNvPr id="5" name="TextBox 4"/>
          <p:cNvSpPr txBox="1"/>
          <p:nvPr/>
        </p:nvSpPr>
        <p:spPr>
          <a:xfrm>
            <a:off x="76200" y="5903893"/>
            <a:ext cx="3276600" cy="954107"/>
          </a:xfrm>
          <a:prstGeom prst="rect">
            <a:avLst/>
          </a:prstGeom>
          <a:noFill/>
        </p:spPr>
        <p:txBody>
          <a:bodyPr wrap="square" rtlCol="0">
            <a:spAutoFit/>
          </a:bodyPr>
          <a:lstStyle/>
          <a:p>
            <a:r>
              <a:rPr lang="en-US" sz="2800" b="1" dirty="0" err="1" smtClean="0">
                <a:solidFill>
                  <a:schemeClr val="bg1">
                    <a:lumMod val="95000"/>
                  </a:schemeClr>
                </a:solidFill>
                <a:effectLst>
                  <a:outerShdw blurRad="50800" dist="38100" dir="2700000" algn="tl" rotWithShape="0">
                    <a:srgbClr val="000000">
                      <a:alpha val="43000"/>
                    </a:srgbClr>
                  </a:outerShdw>
                </a:effectLst>
              </a:rPr>
              <a:t>Gambel</a:t>
            </a:r>
            <a:r>
              <a:rPr lang="en-US" sz="2800" b="1" dirty="0" smtClean="0">
                <a:solidFill>
                  <a:schemeClr val="bg1">
                    <a:lumMod val="95000"/>
                  </a:schemeClr>
                </a:solidFill>
                <a:effectLst>
                  <a:outerShdw blurRad="50800" dist="38100" dir="2700000" algn="tl" rotWithShape="0">
                    <a:srgbClr val="000000">
                      <a:alpha val="43000"/>
                    </a:srgbClr>
                  </a:outerShdw>
                </a:effectLst>
              </a:rPr>
              <a:t> Oak </a:t>
            </a:r>
          </a:p>
          <a:p>
            <a:r>
              <a:rPr lang="en-US" sz="2800" b="1" dirty="0" smtClean="0">
                <a:solidFill>
                  <a:schemeClr val="bg1">
                    <a:lumMod val="95000"/>
                  </a:schemeClr>
                </a:solidFill>
                <a:effectLst>
                  <a:outerShdw blurRad="50800" dist="38100" dir="2700000" algn="tl" rotWithShape="0">
                    <a:srgbClr val="000000">
                      <a:alpha val="43000"/>
                    </a:srgbClr>
                  </a:outerShdw>
                </a:effectLst>
              </a:rPr>
              <a:t>(</a:t>
            </a:r>
            <a:r>
              <a:rPr lang="en-US" sz="2800" b="1" i="1" dirty="0" err="1" smtClean="0">
                <a:solidFill>
                  <a:schemeClr val="bg1">
                    <a:lumMod val="95000"/>
                  </a:schemeClr>
                </a:solidFill>
                <a:effectLst>
                  <a:outerShdw blurRad="50800" dist="38100" dir="2700000" algn="tl" rotWithShape="0">
                    <a:srgbClr val="000000">
                      <a:alpha val="43000"/>
                    </a:srgbClr>
                  </a:outerShdw>
                </a:effectLst>
              </a:rPr>
              <a:t>Quercus</a:t>
            </a:r>
            <a:r>
              <a:rPr lang="en-US" sz="2800" b="1" i="1" dirty="0">
                <a:solidFill>
                  <a:schemeClr val="bg1">
                    <a:lumMod val="95000"/>
                  </a:schemeClr>
                </a:solidFill>
                <a:effectLst>
                  <a:outerShdw blurRad="50800" dist="38100" dir="2700000" algn="tl" rotWithShape="0">
                    <a:srgbClr val="000000">
                      <a:alpha val="43000"/>
                    </a:srgbClr>
                  </a:outerShdw>
                </a:effectLst>
              </a:rPr>
              <a:t> </a:t>
            </a:r>
            <a:r>
              <a:rPr lang="en-US" sz="2800" b="1" i="1" dirty="0" err="1" smtClean="0">
                <a:solidFill>
                  <a:schemeClr val="bg1">
                    <a:lumMod val="95000"/>
                  </a:schemeClr>
                </a:solidFill>
                <a:effectLst>
                  <a:outerShdw blurRad="50800" dist="38100" dir="2700000" algn="tl" rotWithShape="0">
                    <a:srgbClr val="000000">
                      <a:alpha val="43000"/>
                    </a:srgbClr>
                  </a:outerShdw>
                </a:effectLst>
              </a:rPr>
              <a:t>gambelii</a:t>
            </a:r>
            <a:r>
              <a:rPr lang="en-US" sz="2800" b="1" dirty="0" smtClean="0">
                <a:solidFill>
                  <a:schemeClr val="bg1">
                    <a:lumMod val="95000"/>
                  </a:schemeClr>
                </a:solidFill>
                <a:effectLst>
                  <a:outerShdw blurRad="50800" dist="38100" dir="2700000" algn="tl" rotWithShape="0">
                    <a:srgbClr val="000000">
                      <a:alpha val="43000"/>
                    </a:srgbClr>
                  </a:outerShdw>
                </a:effectLst>
              </a:rPr>
              <a:t>)</a:t>
            </a:r>
            <a:endParaRPr lang="en-US" sz="2800" b="1" dirty="0">
              <a:solidFill>
                <a:schemeClr val="bg1">
                  <a:lumMod val="95000"/>
                </a:schemeClr>
              </a:solidFill>
              <a:effectLst>
                <a:outerShdw blurRad="50800" dist="38100" dir="2700000" algn="tl" rotWithShape="0">
                  <a:srgbClr val="000000">
                    <a:alpha val="43000"/>
                  </a:srgbClr>
                </a:outerShdw>
              </a:effectLst>
            </a:endParaRPr>
          </a:p>
        </p:txBody>
      </p:sp>
    </p:spTree>
    <p:extLst>
      <p:ext uri="{BB962C8B-B14F-4D97-AF65-F5344CB8AC3E}">
        <p14:creationId xmlns:p14="http://schemas.microsoft.com/office/powerpoint/2010/main" val="521874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b="1" dirty="0" smtClean="0"/>
              <a:t>Shade tolerance</a:t>
            </a:r>
            <a:endParaRPr lang="en-US" b="1" dirty="0"/>
          </a:p>
        </p:txBody>
      </p:sp>
      <p:sp>
        <p:nvSpPr>
          <p:cNvPr id="5" name="Right Arrow 4"/>
          <p:cNvSpPr/>
          <p:nvPr/>
        </p:nvSpPr>
        <p:spPr>
          <a:xfrm>
            <a:off x="457200" y="3352800"/>
            <a:ext cx="8153400" cy="1828800"/>
          </a:xfrm>
          <a:prstGeom prst="rightArrow">
            <a:avLst/>
          </a:prstGeom>
          <a:gradFill flip="none" rotWithShape="1">
            <a:gsLst>
              <a:gs pos="0">
                <a:srgbClr val="FFFF00"/>
              </a:gs>
              <a:gs pos="89575">
                <a:schemeClr val="bg2">
                  <a:lumMod val="50000"/>
                </a:schemeClr>
              </a:gs>
              <a:gs pos="53000">
                <a:srgbClr val="DDDDDD"/>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rot="18244435">
            <a:off x="675965" y="2528137"/>
            <a:ext cx="2343427" cy="461665"/>
          </a:xfrm>
          <a:prstGeom prst="rect">
            <a:avLst/>
          </a:prstGeom>
          <a:noFill/>
        </p:spPr>
        <p:txBody>
          <a:bodyPr wrap="square" rtlCol="0">
            <a:spAutoFit/>
          </a:bodyPr>
          <a:lstStyle/>
          <a:p>
            <a:r>
              <a:rPr lang="en-US" sz="2400" b="1" dirty="0" smtClean="0"/>
              <a:t>Ponderosa pine</a:t>
            </a:r>
            <a:endParaRPr lang="en-US" sz="2400" b="1" dirty="0"/>
          </a:p>
        </p:txBody>
      </p:sp>
      <p:sp>
        <p:nvSpPr>
          <p:cNvPr id="7" name="TextBox 6"/>
          <p:cNvSpPr txBox="1"/>
          <p:nvPr/>
        </p:nvSpPr>
        <p:spPr>
          <a:xfrm rot="18339061">
            <a:off x="5360456" y="2742367"/>
            <a:ext cx="1600200" cy="461665"/>
          </a:xfrm>
          <a:prstGeom prst="rect">
            <a:avLst/>
          </a:prstGeom>
          <a:noFill/>
        </p:spPr>
        <p:txBody>
          <a:bodyPr wrap="square" rtlCol="0">
            <a:spAutoFit/>
          </a:bodyPr>
          <a:lstStyle/>
          <a:p>
            <a:r>
              <a:rPr lang="en-US" sz="2400" b="1" dirty="0" smtClean="0"/>
              <a:t>White fir</a:t>
            </a:r>
            <a:endParaRPr lang="en-US" sz="2400" b="1" dirty="0"/>
          </a:p>
        </p:txBody>
      </p:sp>
      <p:sp>
        <p:nvSpPr>
          <p:cNvPr id="8" name="TextBox 7"/>
          <p:cNvSpPr txBox="1"/>
          <p:nvPr/>
        </p:nvSpPr>
        <p:spPr>
          <a:xfrm rot="18174465">
            <a:off x="469428" y="2987653"/>
            <a:ext cx="1128794" cy="461665"/>
          </a:xfrm>
          <a:prstGeom prst="rect">
            <a:avLst/>
          </a:prstGeom>
          <a:noFill/>
        </p:spPr>
        <p:txBody>
          <a:bodyPr wrap="square" rtlCol="0">
            <a:spAutoFit/>
          </a:bodyPr>
          <a:lstStyle/>
          <a:p>
            <a:r>
              <a:rPr lang="en-US" sz="2400" b="1" dirty="0" smtClean="0"/>
              <a:t>Aspen</a:t>
            </a:r>
            <a:endParaRPr lang="en-US" sz="2400" b="1" dirty="0"/>
          </a:p>
        </p:txBody>
      </p:sp>
      <p:sp>
        <p:nvSpPr>
          <p:cNvPr id="9" name="TextBox 8"/>
          <p:cNvSpPr txBox="1"/>
          <p:nvPr/>
        </p:nvSpPr>
        <p:spPr>
          <a:xfrm rot="18052866">
            <a:off x="1303109" y="2742367"/>
            <a:ext cx="1939597" cy="461665"/>
          </a:xfrm>
          <a:prstGeom prst="rect">
            <a:avLst/>
          </a:prstGeom>
          <a:noFill/>
        </p:spPr>
        <p:txBody>
          <a:bodyPr wrap="square" rtlCol="0">
            <a:spAutoFit/>
          </a:bodyPr>
          <a:lstStyle/>
          <a:p>
            <a:r>
              <a:rPr lang="en-US" sz="2400" b="1" dirty="0" err="1" smtClean="0"/>
              <a:t>Gambel</a:t>
            </a:r>
            <a:r>
              <a:rPr lang="en-US" sz="2400" b="1" dirty="0" smtClean="0"/>
              <a:t> Oak</a:t>
            </a:r>
            <a:endParaRPr lang="en-US" sz="2400" b="1" dirty="0"/>
          </a:p>
        </p:txBody>
      </p:sp>
      <p:sp>
        <p:nvSpPr>
          <p:cNvPr id="10" name="TextBox 9"/>
          <p:cNvSpPr txBox="1"/>
          <p:nvPr/>
        </p:nvSpPr>
        <p:spPr>
          <a:xfrm rot="18545632">
            <a:off x="2734709" y="2730438"/>
            <a:ext cx="1841023" cy="461665"/>
          </a:xfrm>
          <a:prstGeom prst="rect">
            <a:avLst/>
          </a:prstGeom>
          <a:noFill/>
        </p:spPr>
        <p:txBody>
          <a:bodyPr wrap="square" rtlCol="0">
            <a:spAutoFit/>
          </a:bodyPr>
          <a:lstStyle/>
          <a:p>
            <a:r>
              <a:rPr lang="en-US" sz="2400" b="1" dirty="0" smtClean="0"/>
              <a:t>Douglas-fir</a:t>
            </a:r>
            <a:endParaRPr lang="en-US" sz="2400" b="1" dirty="0"/>
          </a:p>
        </p:txBody>
      </p:sp>
      <p:sp>
        <p:nvSpPr>
          <p:cNvPr id="11" name="TextBox 10"/>
          <p:cNvSpPr txBox="1"/>
          <p:nvPr/>
        </p:nvSpPr>
        <p:spPr>
          <a:xfrm rot="18278907">
            <a:off x="3865869" y="2675219"/>
            <a:ext cx="1888450" cy="461665"/>
          </a:xfrm>
          <a:prstGeom prst="rect">
            <a:avLst/>
          </a:prstGeom>
          <a:noFill/>
        </p:spPr>
        <p:txBody>
          <a:bodyPr wrap="square" rtlCol="0">
            <a:spAutoFit/>
          </a:bodyPr>
          <a:lstStyle/>
          <a:p>
            <a:r>
              <a:rPr lang="en-US" sz="2400" b="1" dirty="0" smtClean="0"/>
              <a:t>Blue Spruce</a:t>
            </a:r>
            <a:endParaRPr lang="en-US" sz="2400" b="1" dirty="0"/>
          </a:p>
        </p:txBody>
      </p:sp>
      <p:sp>
        <p:nvSpPr>
          <p:cNvPr id="12" name="TextBox 11"/>
          <p:cNvSpPr txBox="1"/>
          <p:nvPr/>
        </p:nvSpPr>
        <p:spPr>
          <a:xfrm>
            <a:off x="762000" y="4114800"/>
            <a:ext cx="1905000" cy="523220"/>
          </a:xfrm>
          <a:prstGeom prst="rect">
            <a:avLst/>
          </a:prstGeom>
          <a:noFill/>
        </p:spPr>
        <p:txBody>
          <a:bodyPr wrap="square" rtlCol="0">
            <a:spAutoFit/>
          </a:bodyPr>
          <a:lstStyle/>
          <a:p>
            <a:r>
              <a:rPr lang="en-US" sz="2800" b="1" dirty="0" smtClean="0"/>
              <a:t>Intolerant</a:t>
            </a:r>
            <a:endParaRPr lang="en-US" sz="2800" b="1" dirty="0"/>
          </a:p>
        </p:txBody>
      </p:sp>
      <p:sp>
        <p:nvSpPr>
          <p:cNvPr id="13" name="TextBox 12"/>
          <p:cNvSpPr txBox="1"/>
          <p:nvPr/>
        </p:nvSpPr>
        <p:spPr>
          <a:xfrm>
            <a:off x="3124200" y="4114800"/>
            <a:ext cx="2182219" cy="523220"/>
          </a:xfrm>
          <a:prstGeom prst="rect">
            <a:avLst/>
          </a:prstGeom>
          <a:noFill/>
        </p:spPr>
        <p:txBody>
          <a:bodyPr wrap="square" rtlCol="0">
            <a:spAutoFit/>
          </a:bodyPr>
          <a:lstStyle/>
          <a:p>
            <a:r>
              <a:rPr lang="en-US" sz="2800" b="1" dirty="0" smtClean="0"/>
              <a:t>Intermediate</a:t>
            </a:r>
            <a:endParaRPr lang="en-US" sz="2800" b="1" dirty="0"/>
          </a:p>
        </p:txBody>
      </p:sp>
      <p:sp>
        <p:nvSpPr>
          <p:cNvPr id="14" name="TextBox 13"/>
          <p:cNvSpPr txBox="1"/>
          <p:nvPr/>
        </p:nvSpPr>
        <p:spPr>
          <a:xfrm>
            <a:off x="5791200" y="4114800"/>
            <a:ext cx="1524000" cy="523220"/>
          </a:xfrm>
          <a:prstGeom prst="rect">
            <a:avLst/>
          </a:prstGeom>
          <a:noFill/>
        </p:spPr>
        <p:txBody>
          <a:bodyPr wrap="square" rtlCol="0">
            <a:spAutoFit/>
          </a:bodyPr>
          <a:lstStyle/>
          <a:p>
            <a:r>
              <a:rPr lang="en-US" sz="2800" b="1" dirty="0" smtClean="0"/>
              <a:t>Tolerant</a:t>
            </a:r>
            <a:endParaRPr lang="en-US" sz="2800" b="1" dirty="0"/>
          </a:p>
        </p:txBody>
      </p:sp>
      <p:sp>
        <p:nvSpPr>
          <p:cNvPr id="15" name="TextBox 14"/>
          <p:cNvSpPr txBox="1"/>
          <p:nvPr/>
        </p:nvSpPr>
        <p:spPr>
          <a:xfrm rot="18339061">
            <a:off x="6224237" y="2693295"/>
            <a:ext cx="2090995" cy="461665"/>
          </a:xfrm>
          <a:prstGeom prst="rect">
            <a:avLst/>
          </a:prstGeom>
          <a:noFill/>
        </p:spPr>
        <p:txBody>
          <a:bodyPr wrap="square" rtlCol="0">
            <a:spAutoFit/>
          </a:bodyPr>
          <a:lstStyle/>
          <a:p>
            <a:r>
              <a:rPr lang="en-US" sz="2400" b="1" dirty="0" smtClean="0"/>
              <a:t>Subalpine  fir</a:t>
            </a:r>
            <a:endParaRPr lang="en-US" sz="2400" b="1" dirty="0"/>
          </a:p>
        </p:txBody>
      </p:sp>
      <p:sp>
        <p:nvSpPr>
          <p:cNvPr id="16" name="TextBox 15"/>
          <p:cNvSpPr txBox="1"/>
          <p:nvPr/>
        </p:nvSpPr>
        <p:spPr>
          <a:xfrm rot="18339061">
            <a:off x="5671085" y="2463777"/>
            <a:ext cx="2571175" cy="461665"/>
          </a:xfrm>
          <a:prstGeom prst="rect">
            <a:avLst/>
          </a:prstGeom>
          <a:noFill/>
        </p:spPr>
        <p:txBody>
          <a:bodyPr wrap="square" rtlCol="0">
            <a:spAutoFit/>
          </a:bodyPr>
          <a:lstStyle/>
          <a:p>
            <a:r>
              <a:rPr lang="en-US" sz="2400" b="1" dirty="0" smtClean="0"/>
              <a:t>Engelmann spruce</a:t>
            </a:r>
            <a:endParaRPr lang="en-US" sz="2400" b="1" dirty="0"/>
          </a:p>
        </p:txBody>
      </p:sp>
      <p:sp>
        <p:nvSpPr>
          <p:cNvPr id="17" name="Rectangle 16"/>
          <p:cNvSpPr/>
          <p:nvPr/>
        </p:nvSpPr>
        <p:spPr>
          <a:xfrm>
            <a:off x="76200" y="5899964"/>
            <a:ext cx="8560890" cy="923330"/>
          </a:xfrm>
          <a:prstGeom prst="rect">
            <a:avLst/>
          </a:prstGeom>
        </p:spPr>
        <p:txBody>
          <a:bodyPr wrap="square">
            <a:spAutoFit/>
          </a:bodyPr>
          <a:lstStyle/>
          <a:p>
            <a:r>
              <a:rPr lang="en-US" dirty="0" err="1"/>
              <a:t>Niinemets</a:t>
            </a:r>
            <a:r>
              <a:rPr lang="en-US" dirty="0"/>
              <a:t>, U., </a:t>
            </a:r>
            <a:r>
              <a:rPr lang="en-US" dirty="0" err="1"/>
              <a:t>Vallardes</a:t>
            </a:r>
            <a:r>
              <a:rPr lang="en-US" dirty="0"/>
              <a:t>, F., 2006. Tolerance to shade, drought, and waterlogging</a:t>
            </a:r>
          </a:p>
          <a:p>
            <a:r>
              <a:rPr lang="en-US" dirty="0"/>
              <a:t>of temperate Northern Hemisphere trees and shrubs. Ecol. </a:t>
            </a:r>
            <a:r>
              <a:rPr lang="en-US" dirty="0" err="1"/>
              <a:t>Monogr</a:t>
            </a:r>
            <a:r>
              <a:rPr lang="en-US" dirty="0"/>
              <a:t>.</a:t>
            </a:r>
          </a:p>
          <a:p>
            <a:r>
              <a:rPr lang="en-US" dirty="0"/>
              <a:t>76, 521–547 (Ecological Archives M076-020-A1).</a:t>
            </a:r>
          </a:p>
        </p:txBody>
      </p:sp>
    </p:spTree>
    <p:extLst>
      <p:ext uri="{BB962C8B-B14F-4D97-AF65-F5344CB8AC3E}">
        <p14:creationId xmlns:p14="http://schemas.microsoft.com/office/powerpoint/2010/main" val="38190282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b="1" dirty="0" smtClean="0"/>
              <a:t>Heat tolerance</a:t>
            </a:r>
            <a:endParaRPr lang="en-US" b="1" dirty="0"/>
          </a:p>
        </p:txBody>
      </p:sp>
      <p:sp>
        <p:nvSpPr>
          <p:cNvPr id="5" name="Right Arrow 4"/>
          <p:cNvSpPr/>
          <p:nvPr/>
        </p:nvSpPr>
        <p:spPr>
          <a:xfrm>
            <a:off x="457200" y="3276600"/>
            <a:ext cx="8153400" cy="1828800"/>
          </a:xfrm>
          <a:prstGeom prst="rightArrow">
            <a:avLst/>
          </a:prstGeom>
          <a:gradFill flip="none" rotWithShape="1">
            <a:gsLst>
              <a:gs pos="0">
                <a:schemeClr val="tx2"/>
              </a:gs>
              <a:gs pos="49000">
                <a:srgbClr val="FF9933"/>
              </a:gs>
              <a:gs pos="100000">
                <a:srgbClr val="C0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rot="18244435">
            <a:off x="5611617" y="2330131"/>
            <a:ext cx="2574156" cy="461665"/>
          </a:xfrm>
          <a:prstGeom prst="rect">
            <a:avLst/>
          </a:prstGeom>
          <a:noFill/>
        </p:spPr>
        <p:txBody>
          <a:bodyPr wrap="square" rtlCol="0">
            <a:spAutoFit/>
          </a:bodyPr>
          <a:lstStyle/>
          <a:p>
            <a:r>
              <a:rPr lang="en-US" sz="2400" b="1" dirty="0" smtClean="0"/>
              <a:t>Ponderosa pine</a:t>
            </a:r>
            <a:endParaRPr lang="en-US" sz="2400" b="1" dirty="0"/>
          </a:p>
        </p:txBody>
      </p:sp>
      <p:sp>
        <p:nvSpPr>
          <p:cNvPr id="7" name="TextBox 6"/>
          <p:cNvSpPr txBox="1"/>
          <p:nvPr/>
        </p:nvSpPr>
        <p:spPr>
          <a:xfrm rot="18339061">
            <a:off x="4719595" y="2741790"/>
            <a:ext cx="1600200" cy="461665"/>
          </a:xfrm>
          <a:prstGeom prst="rect">
            <a:avLst/>
          </a:prstGeom>
          <a:noFill/>
        </p:spPr>
        <p:txBody>
          <a:bodyPr wrap="square" rtlCol="0">
            <a:spAutoFit/>
          </a:bodyPr>
          <a:lstStyle/>
          <a:p>
            <a:r>
              <a:rPr lang="en-US" sz="2400" b="1" dirty="0" smtClean="0"/>
              <a:t>White fir</a:t>
            </a:r>
            <a:endParaRPr lang="en-US" sz="2400" b="1" dirty="0"/>
          </a:p>
        </p:txBody>
      </p:sp>
      <p:sp>
        <p:nvSpPr>
          <p:cNvPr id="8" name="TextBox 7"/>
          <p:cNvSpPr txBox="1"/>
          <p:nvPr/>
        </p:nvSpPr>
        <p:spPr>
          <a:xfrm rot="18174465">
            <a:off x="4349931" y="2849711"/>
            <a:ext cx="1128794" cy="461665"/>
          </a:xfrm>
          <a:prstGeom prst="rect">
            <a:avLst/>
          </a:prstGeom>
          <a:noFill/>
        </p:spPr>
        <p:txBody>
          <a:bodyPr wrap="square" rtlCol="0">
            <a:spAutoFit/>
          </a:bodyPr>
          <a:lstStyle/>
          <a:p>
            <a:r>
              <a:rPr lang="en-US" sz="2400" b="1" dirty="0" smtClean="0"/>
              <a:t>Aspen</a:t>
            </a:r>
            <a:endParaRPr lang="en-US" sz="2400" b="1" dirty="0"/>
          </a:p>
        </p:txBody>
      </p:sp>
      <p:sp>
        <p:nvSpPr>
          <p:cNvPr id="9" name="TextBox 8"/>
          <p:cNvSpPr txBox="1"/>
          <p:nvPr/>
        </p:nvSpPr>
        <p:spPr>
          <a:xfrm rot="18052866">
            <a:off x="6317419" y="2466620"/>
            <a:ext cx="2010285" cy="461665"/>
          </a:xfrm>
          <a:prstGeom prst="rect">
            <a:avLst/>
          </a:prstGeom>
          <a:noFill/>
        </p:spPr>
        <p:txBody>
          <a:bodyPr wrap="square" rtlCol="0">
            <a:spAutoFit/>
          </a:bodyPr>
          <a:lstStyle/>
          <a:p>
            <a:r>
              <a:rPr lang="en-US" sz="2400" b="1" dirty="0" err="1" smtClean="0"/>
              <a:t>Gambel</a:t>
            </a:r>
            <a:r>
              <a:rPr lang="en-US" sz="2400" b="1" dirty="0" smtClean="0"/>
              <a:t> Oak</a:t>
            </a:r>
            <a:endParaRPr lang="en-US" sz="2400" b="1" dirty="0"/>
          </a:p>
        </p:txBody>
      </p:sp>
      <p:sp>
        <p:nvSpPr>
          <p:cNvPr id="10" name="TextBox 9"/>
          <p:cNvSpPr txBox="1"/>
          <p:nvPr/>
        </p:nvSpPr>
        <p:spPr>
          <a:xfrm rot="18545632">
            <a:off x="2254559" y="2649630"/>
            <a:ext cx="1841023" cy="461665"/>
          </a:xfrm>
          <a:prstGeom prst="rect">
            <a:avLst/>
          </a:prstGeom>
          <a:noFill/>
        </p:spPr>
        <p:txBody>
          <a:bodyPr wrap="square" rtlCol="0">
            <a:spAutoFit/>
          </a:bodyPr>
          <a:lstStyle/>
          <a:p>
            <a:r>
              <a:rPr lang="en-US" sz="2400" b="1" dirty="0" smtClean="0"/>
              <a:t>Douglas-fir</a:t>
            </a:r>
            <a:endParaRPr lang="en-US" sz="2400" b="1" dirty="0"/>
          </a:p>
        </p:txBody>
      </p:sp>
      <p:sp>
        <p:nvSpPr>
          <p:cNvPr id="11" name="TextBox 10"/>
          <p:cNvSpPr txBox="1"/>
          <p:nvPr/>
        </p:nvSpPr>
        <p:spPr>
          <a:xfrm rot="18278907">
            <a:off x="2778885" y="2587737"/>
            <a:ext cx="1916076" cy="461665"/>
          </a:xfrm>
          <a:prstGeom prst="rect">
            <a:avLst/>
          </a:prstGeom>
          <a:noFill/>
        </p:spPr>
        <p:txBody>
          <a:bodyPr wrap="square" rtlCol="0">
            <a:spAutoFit/>
          </a:bodyPr>
          <a:lstStyle/>
          <a:p>
            <a:r>
              <a:rPr lang="en-US" sz="2400" b="1" dirty="0" smtClean="0"/>
              <a:t>Blue Spruce</a:t>
            </a:r>
            <a:endParaRPr lang="en-US" sz="2400" b="1" dirty="0"/>
          </a:p>
        </p:txBody>
      </p:sp>
      <p:sp>
        <p:nvSpPr>
          <p:cNvPr id="12" name="TextBox 11"/>
          <p:cNvSpPr txBox="1"/>
          <p:nvPr/>
        </p:nvSpPr>
        <p:spPr>
          <a:xfrm>
            <a:off x="762000" y="4038600"/>
            <a:ext cx="1981200" cy="523220"/>
          </a:xfrm>
          <a:prstGeom prst="rect">
            <a:avLst/>
          </a:prstGeom>
          <a:noFill/>
        </p:spPr>
        <p:txBody>
          <a:bodyPr wrap="square" rtlCol="0">
            <a:spAutoFit/>
          </a:bodyPr>
          <a:lstStyle/>
          <a:p>
            <a:r>
              <a:rPr lang="en-US" sz="2800" b="1" dirty="0" smtClean="0"/>
              <a:t>Intolerant</a:t>
            </a:r>
            <a:endParaRPr lang="en-US" sz="2800" b="1" dirty="0"/>
          </a:p>
        </p:txBody>
      </p:sp>
      <p:sp>
        <p:nvSpPr>
          <p:cNvPr id="13" name="TextBox 12"/>
          <p:cNvSpPr txBox="1"/>
          <p:nvPr/>
        </p:nvSpPr>
        <p:spPr>
          <a:xfrm>
            <a:off x="3124200" y="4038600"/>
            <a:ext cx="2286000" cy="523220"/>
          </a:xfrm>
          <a:prstGeom prst="rect">
            <a:avLst/>
          </a:prstGeom>
          <a:noFill/>
        </p:spPr>
        <p:txBody>
          <a:bodyPr wrap="square" rtlCol="0">
            <a:spAutoFit/>
          </a:bodyPr>
          <a:lstStyle/>
          <a:p>
            <a:r>
              <a:rPr lang="en-US" sz="2800" b="1" dirty="0" smtClean="0"/>
              <a:t>Intermediate</a:t>
            </a:r>
            <a:endParaRPr lang="en-US" sz="2800" b="1" dirty="0"/>
          </a:p>
        </p:txBody>
      </p:sp>
      <p:sp>
        <p:nvSpPr>
          <p:cNvPr id="14" name="TextBox 13"/>
          <p:cNvSpPr txBox="1"/>
          <p:nvPr/>
        </p:nvSpPr>
        <p:spPr>
          <a:xfrm>
            <a:off x="5791200" y="4038600"/>
            <a:ext cx="1524000" cy="523220"/>
          </a:xfrm>
          <a:prstGeom prst="rect">
            <a:avLst/>
          </a:prstGeom>
          <a:noFill/>
        </p:spPr>
        <p:txBody>
          <a:bodyPr wrap="square" rtlCol="0">
            <a:spAutoFit/>
          </a:bodyPr>
          <a:lstStyle/>
          <a:p>
            <a:r>
              <a:rPr lang="en-US" sz="2800" b="1" dirty="0" smtClean="0"/>
              <a:t>Tolerant</a:t>
            </a:r>
            <a:endParaRPr lang="en-US" sz="2800" b="1" dirty="0"/>
          </a:p>
        </p:txBody>
      </p:sp>
      <p:sp>
        <p:nvSpPr>
          <p:cNvPr id="15" name="TextBox 14"/>
          <p:cNvSpPr txBox="1"/>
          <p:nvPr/>
        </p:nvSpPr>
        <p:spPr>
          <a:xfrm rot="18339061">
            <a:off x="806391" y="2440636"/>
            <a:ext cx="2263951" cy="461665"/>
          </a:xfrm>
          <a:prstGeom prst="rect">
            <a:avLst/>
          </a:prstGeom>
          <a:noFill/>
        </p:spPr>
        <p:txBody>
          <a:bodyPr wrap="square" rtlCol="0">
            <a:spAutoFit/>
          </a:bodyPr>
          <a:lstStyle/>
          <a:p>
            <a:r>
              <a:rPr lang="en-US" sz="2400" b="1" dirty="0" smtClean="0"/>
              <a:t>Subalpine  fir</a:t>
            </a:r>
            <a:endParaRPr lang="en-US" sz="2400" b="1" dirty="0"/>
          </a:p>
        </p:txBody>
      </p:sp>
      <p:sp>
        <p:nvSpPr>
          <p:cNvPr id="16" name="TextBox 15"/>
          <p:cNvSpPr txBox="1"/>
          <p:nvPr/>
        </p:nvSpPr>
        <p:spPr>
          <a:xfrm rot="18339061">
            <a:off x="86310" y="2299533"/>
            <a:ext cx="2510220" cy="461665"/>
          </a:xfrm>
          <a:prstGeom prst="rect">
            <a:avLst/>
          </a:prstGeom>
          <a:noFill/>
        </p:spPr>
        <p:txBody>
          <a:bodyPr wrap="square" rtlCol="0">
            <a:spAutoFit/>
          </a:bodyPr>
          <a:lstStyle/>
          <a:p>
            <a:r>
              <a:rPr lang="en-US" sz="2400" b="1" dirty="0" smtClean="0"/>
              <a:t>Engelmann spruce</a:t>
            </a:r>
            <a:endParaRPr lang="en-US" sz="2400" b="1" dirty="0"/>
          </a:p>
        </p:txBody>
      </p:sp>
      <p:sp>
        <p:nvSpPr>
          <p:cNvPr id="17" name="Rectangle 16"/>
          <p:cNvSpPr/>
          <p:nvPr/>
        </p:nvSpPr>
        <p:spPr>
          <a:xfrm>
            <a:off x="76200" y="5909101"/>
            <a:ext cx="8560890" cy="923330"/>
          </a:xfrm>
          <a:prstGeom prst="rect">
            <a:avLst/>
          </a:prstGeom>
        </p:spPr>
        <p:txBody>
          <a:bodyPr wrap="square">
            <a:spAutoFit/>
          </a:bodyPr>
          <a:lstStyle/>
          <a:p>
            <a:r>
              <a:rPr lang="en-US" dirty="0"/>
              <a:t>Decker, K. and R. </a:t>
            </a:r>
            <a:r>
              <a:rPr lang="en-US" dirty="0" err="1"/>
              <a:t>Rondeau</a:t>
            </a:r>
            <a:r>
              <a:rPr lang="en-US" dirty="0"/>
              <a:t>. 2014. San Juan / </a:t>
            </a:r>
            <a:r>
              <a:rPr lang="en-US" dirty="0" err="1"/>
              <a:t>Tres</a:t>
            </a:r>
            <a:r>
              <a:rPr lang="en-US" dirty="0"/>
              <a:t> Rios Climate Change Ecosystem </a:t>
            </a:r>
            <a:r>
              <a:rPr lang="en-US" dirty="0" smtClean="0"/>
              <a:t>Vulnerability Assessment</a:t>
            </a:r>
            <a:r>
              <a:rPr lang="en-US" dirty="0"/>
              <a:t>. Colorado Natural Heritage Program, Colorado State University, Fort Collins, Colorado.</a:t>
            </a:r>
          </a:p>
        </p:txBody>
      </p:sp>
    </p:spTree>
    <p:extLst>
      <p:ext uri="{BB962C8B-B14F-4D97-AF65-F5344CB8AC3E}">
        <p14:creationId xmlns:p14="http://schemas.microsoft.com/office/powerpoint/2010/main" val="146181938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Recent changes in climate for Southwest Colorado</a:t>
            </a:r>
            <a:endParaRPr lang="en-US" sz="3600" b="1" dirty="0"/>
          </a:p>
        </p:txBody>
      </p:sp>
      <p:sp>
        <p:nvSpPr>
          <p:cNvPr id="3" name="Content Placeholder 2"/>
          <p:cNvSpPr>
            <a:spLocks noGrp="1"/>
          </p:cNvSpPr>
          <p:nvPr>
            <p:ph idx="1"/>
          </p:nvPr>
        </p:nvSpPr>
        <p:spPr>
          <a:xfrm>
            <a:off x="457200" y="1752600"/>
            <a:ext cx="8229600" cy="4525963"/>
          </a:xfrm>
        </p:spPr>
        <p:txBody>
          <a:bodyPr>
            <a:normAutofit/>
          </a:bodyPr>
          <a:lstStyle/>
          <a:p>
            <a:pPr marL="0" indent="0">
              <a:buNone/>
            </a:pPr>
            <a:r>
              <a:rPr lang="en-US" dirty="0" smtClean="0"/>
              <a:t>What are we seeing now?</a:t>
            </a:r>
          </a:p>
          <a:p>
            <a:pPr lvl="1"/>
            <a:r>
              <a:rPr lang="en-US" dirty="0" smtClean="0"/>
              <a:t>Warmer temperatures occurring in all seasons</a:t>
            </a:r>
          </a:p>
          <a:p>
            <a:pPr lvl="1"/>
            <a:endParaRPr lang="en-US" dirty="0" smtClean="0"/>
          </a:p>
          <a:p>
            <a:pPr lvl="1"/>
            <a:r>
              <a:rPr lang="en-US" dirty="0" smtClean="0"/>
              <a:t>Warmer temperatures in </a:t>
            </a:r>
            <a:r>
              <a:rPr lang="en-US" dirty="0"/>
              <a:t>w</a:t>
            </a:r>
            <a:r>
              <a:rPr lang="en-US" dirty="0" smtClean="0"/>
              <a:t>inter/</a:t>
            </a:r>
            <a:r>
              <a:rPr lang="en-US" dirty="0"/>
              <a:t>s</a:t>
            </a:r>
            <a:r>
              <a:rPr lang="en-US" dirty="0" smtClean="0"/>
              <a:t>pring are impacting snowpack totals at lower elevations</a:t>
            </a:r>
          </a:p>
          <a:p>
            <a:pPr lvl="1"/>
            <a:endParaRPr lang="en-US" dirty="0" smtClean="0"/>
          </a:p>
          <a:p>
            <a:pPr lvl="1"/>
            <a:r>
              <a:rPr lang="en-US" dirty="0" smtClean="0"/>
              <a:t>Snowmelt has shifted 2 weeks earlier </a:t>
            </a:r>
            <a:endParaRPr lang="en-US" dirty="0"/>
          </a:p>
          <a:p>
            <a:pPr lvl="1"/>
            <a:endParaRPr lang="en-US" dirty="0" smtClean="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96000" y="5791200"/>
            <a:ext cx="2857500" cy="704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105400" y="6400800"/>
            <a:ext cx="3886200" cy="338554"/>
          </a:xfrm>
          <a:prstGeom prst="rect">
            <a:avLst/>
          </a:prstGeom>
          <a:noFill/>
        </p:spPr>
        <p:txBody>
          <a:bodyPr wrap="square" rtlCol="0">
            <a:spAutoFit/>
          </a:bodyPr>
          <a:lstStyle/>
          <a:p>
            <a:pPr algn="r"/>
            <a:r>
              <a:rPr lang="en-US" sz="1600" dirty="0" smtClean="0"/>
              <a:t>Source: Bidwell and </a:t>
            </a:r>
            <a:r>
              <a:rPr lang="en-US" sz="1600" dirty="0" err="1" smtClean="0"/>
              <a:t>Rangwala</a:t>
            </a:r>
            <a:endParaRPr lang="en-US" sz="1600" dirty="0"/>
          </a:p>
        </p:txBody>
      </p:sp>
    </p:spTree>
    <p:extLst>
      <p:ext uri="{BB962C8B-B14F-4D97-AF65-F5344CB8AC3E}">
        <p14:creationId xmlns:p14="http://schemas.microsoft.com/office/powerpoint/2010/main" val="405374141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b="1" dirty="0" smtClean="0"/>
              <a:t>Drought tolerance</a:t>
            </a:r>
            <a:endParaRPr lang="en-US" b="1" dirty="0"/>
          </a:p>
        </p:txBody>
      </p:sp>
      <p:sp>
        <p:nvSpPr>
          <p:cNvPr id="5" name="Right Arrow 4"/>
          <p:cNvSpPr/>
          <p:nvPr/>
        </p:nvSpPr>
        <p:spPr>
          <a:xfrm>
            <a:off x="457200" y="3276600"/>
            <a:ext cx="8153400" cy="1828800"/>
          </a:xfrm>
          <a:prstGeom prst="rightArrow">
            <a:avLst/>
          </a:prstGeom>
          <a:gradFill flip="none" rotWithShape="1">
            <a:gsLst>
              <a:gs pos="0">
                <a:schemeClr val="tx2"/>
              </a:gs>
              <a:gs pos="49000">
                <a:srgbClr val="FF9933"/>
              </a:gs>
              <a:gs pos="100000">
                <a:srgbClr val="C0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rot="18244435">
            <a:off x="5688369" y="2400347"/>
            <a:ext cx="2328620" cy="461665"/>
          </a:xfrm>
          <a:prstGeom prst="rect">
            <a:avLst/>
          </a:prstGeom>
          <a:noFill/>
        </p:spPr>
        <p:txBody>
          <a:bodyPr wrap="square" rtlCol="0">
            <a:spAutoFit/>
          </a:bodyPr>
          <a:lstStyle/>
          <a:p>
            <a:r>
              <a:rPr lang="en-US" sz="2400" b="1" dirty="0" smtClean="0"/>
              <a:t>Ponderosa pine</a:t>
            </a:r>
            <a:endParaRPr lang="en-US" sz="2400" b="1" dirty="0"/>
          </a:p>
        </p:txBody>
      </p:sp>
      <p:sp>
        <p:nvSpPr>
          <p:cNvPr id="7" name="TextBox 6"/>
          <p:cNvSpPr txBox="1"/>
          <p:nvPr/>
        </p:nvSpPr>
        <p:spPr>
          <a:xfrm rot="18339061">
            <a:off x="1268631" y="2681451"/>
            <a:ext cx="1600200" cy="461665"/>
          </a:xfrm>
          <a:prstGeom prst="rect">
            <a:avLst/>
          </a:prstGeom>
          <a:noFill/>
        </p:spPr>
        <p:txBody>
          <a:bodyPr wrap="square" rtlCol="0">
            <a:spAutoFit/>
          </a:bodyPr>
          <a:lstStyle/>
          <a:p>
            <a:r>
              <a:rPr lang="en-US" sz="2400" b="1" dirty="0" smtClean="0"/>
              <a:t>White fir</a:t>
            </a:r>
            <a:endParaRPr lang="en-US" sz="2400" b="1" dirty="0"/>
          </a:p>
        </p:txBody>
      </p:sp>
      <p:sp>
        <p:nvSpPr>
          <p:cNvPr id="8" name="TextBox 7"/>
          <p:cNvSpPr txBox="1"/>
          <p:nvPr/>
        </p:nvSpPr>
        <p:spPr>
          <a:xfrm rot="18174465">
            <a:off x="850428" y="2728220"/>
            <a:ext cx="1128794" cy="461665"/>
          </a:xfrm>
          <a:prstGeom prst="rect">
            <a:avLst/>
          </a:prstGeom>
          <a:noFill/>
        </p:spPr>
        <p:txBody>
          <a:bodyPr wrap="square" rtlCol="0">
            <a:spAutoFit/>
          </a:bodyPr>
          <a:lstStyle/>
          <a:p>
            <a:r>
              <a:rPr lang="en-US" sz="2400" b="1" dirty="0" smtClean="0"/>
              <a:t>Aspen</a:t>
            </a:r>
            <a:endParaRPr lang="en-US" sz="2400" b="1" dirty="0"/>
          </a:p>
        </p:txBody>
      </p:sp>
      <p:sp>
        <p:nvSpPr>
          <p:cNvPr id="9" name="TextBox 8"/>
          <p:cNvSpPr txBox="1"/>
          <p:nvPr/>
        </p:nvSpPr>
        <p:spPr>
          <a:xfrm rot="18052866">
            <a:off x="6310845" y="2455028"/>
            <a:ext cx="2037298" cy="461665"/>
          </a:xfrm>
          <a:prstGeom prst="rect">
            <a:avLst/>
          </a:prstGeom>
          <a:noFill/>
        </p:spPr>
        <p:txBody>
          <a:bodyPr wrap="square" rtlCol="0">
            <a:spAutoFit/>
          </a:bodyPr>
          <a:lstStyle/>
          <a:p>
            <a:r>
              <a:rPr lang="en-US" sz="2400" b="1" dirty="0" err="1" smtClean="0"/>
              <a:t>Gambel</a:t>
            </a:r>
            <a:r>
              <a:rPr lang="en-US" sz="2400" b="1" dirty="0" smtClean="0"/>
              <a:t> Oak</a:t>
            </a:r>
            <a:endParaRPr lang="en-US" sz="2400" b="1" dirty="0"/>
          </a:p>
        </p:txBody>
      </p:sp>
      <p:sp>
        <p:nvSpPr>
          <p:cNvPr id="10" name="TextBox 9"/>
          <p:cNvSpPr txBox="1"/>
          <p:nvPr/>
        </p:nvSpPr>
        <p:spPr>
          <a:xfrm rot="18545632">
            <a:off x="3397824" y="2616665"/>
            <a:ext cx="1841023" cy="461665"/>
          </a:xfrm>
          <a:prstGeom prst="rect">
            <a:avLst/>
          </a:prstGeom>
          <a:noFill/>
        </p:spPr>
        <p:txBody>
          <a:bodyPr wrap="square" rtlCol="0">
            <a:spAutoFit/>
          </a:bodyPr>
          <a:lstStyle/>
          <a:p>
            <a:r>
              <a:rPr lang="en-US" sz="2400" b="1" dirty="0" smtClean="0"/>
              <a:t>Douglas-fir</a:t>
            </a:r>
            <a:endParaRPr lang="en-US" sz="2400" b="1" dirty="0"/>
          </a:p>
        </p:txBody>
      </p:sp>
      <p:sp>
        <p:nvSpPr>
          <p:cNvPr id="11" name="TextBox 10"/>
          <p:cNvSpPr txBox="1"/>
          <p:nvPr/>
        </p:nvSpPr>
        <p:spPr>
          <a:xfrm rot="18278907">
            <a:off x="4427462" y="2484688"/>
            <a:ext cx="2022276" cy="461665"/>
          </a:xfrm>
          <a:prstGeom prst="rect">
            <a:avLst/>
          </a:prstGeom>
          <a:noFill/>
        </p:spPr>
        <p:txBody>
          <a:bodyPr wrap="square" rtlCol="0">
            <a:spAutoFit/>
          </a:bodyPr>
          <a:lstStyle/>
          <a:p>
            <a:r>
              <a:rPr lang="en-US" sz="2400" b="1" dirty="0" smtClean="0"/>
              <a:t>Blue Spruce</a:t>
            </a:r>
            <a:endParaRPr lang="en-US" sz="2400" b="1" dirty="0"/>
          </a:p>
        </p:txBody>
      </p:sp>
      <p:sp>
        <p:nvSpPr>
          <p:cNvPr id="12" name="TextBox 11"/>
          <p:cNvSpPr txBox="1"/>
          <p:nvPr/>
        </p:nvSpPr>
        <p:spPr>
          <a:xfrm>
            <a:off x="762000" y="4038600"/>
            <a:ext cx="2003904" cy="523220"/>
          </a:xfrm>
          <a:prstGeom prst="rect">
            <a:avLst/>
          </a:prstGeom>
          <a:noFill/>
        </p:spPr>
        <p:txBody>
          <a:bodyPr wrap="square" rtlCol="0">
            <a:spAutoFit/>
          </a:bodyPr>
          <a:lstStyle/>
          <a:p>
            <a:r>
              <a:rPr lang="en-US" sz="2800" b="1" dirty="0" smtClean="0"/>
              <a:t>Intolerant</a:t>
            </a:r>
            <a:endParaRPr lang="en-US" sz="2800" b="1" dirty="0"/>
          </a:p>
        </p:txBody>
      </p:sp>
      <p:sp>
        <p:nvSpPr>
          <p:cNvPr id="13" name="TextBox 12"/>
          <p:cNvSpPr txBox="1"/>
          <p:nvPr/>
        </p:nvSpPr>
        <p:spPr>
          <a:xfrm>
            <a:off x="3048000" y="4038600"/>
            <a:ext cx="2209800" cy="523220"/>
          </a:xfrm>
          <a:prstGeom prst="rect">
            <a:avLst/>
          </a:prstGeom>
          <a:noFill/>
        </p:spPr>
        <p:txBody>
          <a:bodyPr wrap="square" rtlCol="0">
            <a:spAutoFit/>
          </a:bodyPr>
          <a:lstStyle/>
          <a:p>
            <a:r>
              <a:rPr lang="en-US" sz="2800" b="1" dirty="0" smtClean="0"/>
              <a:t>Intermediate</a:t>
            </a:r>
            <a:endParaRPr lang="en-US" sz="2800" b="1" dirty="0"/>
          </a:p>
        </p:txBody>
      </p:sp>
      <p:sp>
        <p:nvSpPr>
          <p:cNvPr id="14" name="TextBox 13"/>
          <p:cNvSpPr txBox="1"/>
          <p:nvPr/>
        </p:nvSpPr>
        <p:spPr>
          <a:xfrm>
            <a:off x="5791200" y="4038600"/>
            <a:ext cx="1524000" cy="523220"/>
          </a:xfrm>
          <a:prstGeom prst="rect">
            <a:avLst/>
          </a:prstGeom>
          <a:noFill/>
        </p:spPr>
        <p:txBody>
          <a:bodyPr wrap="square" rtlCol="0">
            <a:spAutoFit/>
          </a:bodyPr>
          <a:lstStyle/>
          <a:p>
            <a:r>
              <a:rPr lang="en-US" sz="2800" b="1" dirty="0" smtClean="0"/>
              <a:t>Tolerant</a:t>
            </a:r>
            <a:endParaRPr lang="en-US" sz="2800" b="1" dirty="0"/>
          </a:p>
        </p:txBody>
      </p:sp>
      <p:sp>
        <p:nvSpPr>
          <p:cNvPr id="15" name="TextBox 14"/>
          <p:cNvSpPr txBox="1"/>
          <p:nvPr/>
        </p:nvSpPr>
        <p:spPr>
          <a:xfrm rot="18339061">
            <a:off x="1727485" y="2515748"/>
            <a:ext cx="2076839" cy="461665"/>
          </a:xfrm>
          <a:prstGeom prst="rect">
            <a:avLst/>
          </a:prstGeom>
          <a:noFill/>
        </p:spPr>
        <p:txBody>
          <a:bodyPr wrap="square" rtlCol="0">
            <a:spAutoFit/>
          </a:bodyPr>
          <a:lstStyle/>
          <a:p>
            <a:r>
              <a:rPr lang="en-US" sz="2400" b="1" dirty="0" smtClean="0"/>
              <a:t>Subalpine  fir</a:t>
            </a:r>
            <a:endParaRPr lang="en-US" sz="2400" b="1" dirty="0"/>
          </a:p>
        </p:txBody>
      </p:sp>
      <p:sp>
        <p:nvSpPr>
          <p:cNvPr id="16" name="TextBox 15"/>
          <p:cNvSpPr txBox="1"/>
          <p:nvPr/>
        </p:nvSpPr>
        <p:spPr>
          <a:xfrm rot="18339061">
            <a:off x="2694216" y="2303016"/>
            <a:ext cx="2499302" cy="461665"/>
          </a:xfrm>
          <a:prstGeom prst="rect">
            <a:avLst/>
          </a:prstGeom>
          <a:noFill/>
        </p:spPr>
        <p:txBody>
          <a:bodyPr wrap="square" rtlCol="0">
            <a:spAutoFit/>
          </a:bodyPr>
          <a:lstStyle/>
          <a:p>
            <a:r>
              <a:rPr lang="en-US" sz="2400" b="1" dirty="0" smtClean="0"/>
              <a:t>Engelmann spruce</a:t>
            </a:r>
            <a:endParaRPr lang="en-US" sz="2400" b="1" dirty="0"/>
          </a:p>
        </p:txBody>
      </p:sp>
      <p:sp>
        <p:nvSpPr>
          <p:cNvPr id="2" name="Rectangle 1"/>
          <p:cNvSpPr/>
          <p:nvPr/>
        </p:nvSpPr>
        <p:spPr>
          <a:xfrm>
            <a:off x="76200" y="5909101"/>
            <a:ext cx="8560890" cy="923330"/>
          </a:xfrm>
          <a:prstGeom prst="rect">
            <a:avLst/>
          </a:prstGeom>
        </p:spPr>
        <p:txBody>
          <a:bodyPr wrap="square">
            <a:spAutoFit/>
          </a:bodyPr>
          <a:lstStyle/>
          <a:p>
            <a:r>
              <a:rPr lang="en-US" dirty="0" err="1"/>
              <a:t>Niinemets</a:t>
            </a:r>
            <a:r>
              <a:rPr lang="en-US" dirty="0"/>
              <a:t>, U., </a:t>
            </a:r>
            <a:r>
              <a:rPr lang="en-US" dirty="0" err="1"/>
              <a:t>Vallardes</a:t>
            </a:r>
            <a:r>
              <a:rPr lang="en-US" dirty="0"/>
              <a:t>, F., 2006. Tolerance to shade, drought, and waterlogging</a:t>
            </a:r>
          </a:p>
          <a:p>
            <a:r>
              <a:rPr lang="en-US" dirty="0"/>
              <a:t>of temperate Northern Hemisphere trees and shrubs. Ecol. </a:t>
            </a:r>
            <a:r>
              <a:rPr lang="en-US" dirty="0" err="1"/>
              <a:t>Monogr</a:t>
            </a:r>
            <a:r>
              <a:rPr lang="en-US" dirty="0"/>
              <a:t>.</a:t>
            </a:r>
          </a:p>
          <a:p>
            <a:r>
              <a:rPr lang="en-US" dirty="0"/>
              <a:t>76, 521–547 (Ecological Archives M076-020-A1).</a:t>
            </a:r>
          </a:p>
        </p:txBody>
      </p:sp>
    </p:spTree>
    <p:extLst>
      <p:ext uri="{BB962C8B-B14F-4D97-AF65-F5344CB8AC3E}">
        <p14:creationId xmlns:p14="http://schemas.microsoft.com/office/powerpoint/2010/main" val="363130689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3" descr="Grandview_BurnOnly"/>
          <p:cNvPicPr>
            <a:picLocks noChangeAspect="1" noChangeArrowheads="1"/>
          </p:cNvPicPr>
          <p:nvPr/>
        </p:nvPicPr>
        <p:blipFill>
          <a:blip r:embed="rId3" cstate="print"/>
          <a:srcRect/>
          <a:stretch>
            <a:fillRect/>
          </a:stretch>
        </p:blipFill>
        <p:spPr bwMode="auto">
          <a:xfrm>
            <a:off x="152400" y="3967229"/>
            <a:ext cx="4191000" cy="2816135"/>
          </a:xfrm>
          <a:prstGeom prst="rect">
            <a:avLst/>
          </a:prstGeom>
          <a:noFill/>
          <a:ln w="9525">
            <a:solidFill>
              <a:schemeClr val="tx1"/>
            </a:solidFill>
            <a:miter lim="800000"/>
            <a:headEnd/>
            <a:tailEnd/>
          </a:ln>
        </p:spPr>
      </p:pic>
      <p:pic>
        <p:nvPicPr>
          <p:cNvPr id="19" name="Picture 18" descr="dfb_panthercrk.jpg"/>
          <p:cNvPicPr>
            <a:picLocks noChangeAspect="1"/>
          </p:cNvPicPr>
          <p:nvPr/>
        </p:nvPicPr>
        <p:blipFill>
          <a:blip r:embed="rId4" cstate="screen">
            <a:lum bright="-20000"/>
            <a:extLst>
              <a:ext uri="{28A0092B-C50C-407E-A947-70E740481C1C}">
                <a14:useLocalDpi xmlns:a14="http://schemas.microsoft.com/office/drawing/2010/main"/>
              </a:ext>
            </a:extLst>
          </a:blip>
          <a:srcRect/>
          <a:stretch>
            <a:fillRect/>
          </a:stretch>
        </p:blipFill>
        <p:spPr>
          <a:xfrm>
            <a:off x="152400" y="152400"/>
            <a:ext cx="3957017" cy="2971800"/>
          </a:xfrm>
          <a:prstGeom prst="rect">
            <a:avLst/>
          </a:prstGeom>
          <a:ln>
            <a:solidFill>
              <a:schemeClr val="tx1"/>
            </a:solidFill>
          </a:ln>
        </p:spPr>
      </p:pic>
      <p:sp>
        <p:nvSpPr>
          <p:cNvPr id="25609" name="Text Box 9"/>
          <p:cNvSpPr txBox="1">
            <a:spLocks noChangeArrowheads="1"/>
          </p:cNvSpPr>
          <p:nvPr/>
        </p:nvSpPr>
        <p:spPr bwMode="auto">
          <a:xfrm>
            <a:off x="838200" y="381000"/>
            <a:ext cx="2634668" cy="2369880"/>
          </a:xfrm>
          <a:prstGeom prst="rect">
            <a:avLst/>
          </a:prstGeom>
          <a:noFill/>
          <a:ln w="9525">
            <a:noFill/>
            <a:miter lim="800000"/>
            <a:headEnd/>
            <a:tailEnd/>
          </a:ln>
          <a:effectLst/>
        </p:spPr>
        <p:txBody>
          <a:bodyPr wrap="none">
            <a:spAutoFit/>
          </a:bodyPr>
          <a:lstStyle/>
          <a:p>
            <a:pPr algn="ctr" eaLnBrk="0" hangingPunct="0"/>
            <a:r>
              <a:rPr lang="en-US" sz="4000" b="1" dirty="0" smtClean="0">
                <a:solidFill>
                  <a:srgbClr val="FFFF00"/>
                </a:solidFill>
                <a:effectLst>
                  <a:outerShdw blurRad="50800" dist="38100" dir="2700000" algn="tl" rotWithShape="0">
                    <a:srgbClr val="000000">
                      <a:alpha val="43000"/>
                    </a:srgbClr>
                  </a:outerShdw>
                </a:effectLst>
              </a:rPr>
              <a:t>Insects</a:t>
            </a:r>
          </a:p>
          <a:p>
            <a:pPr algn="ctr" eaLnBrk="0" hangingPunct="0"/>
            <a:r>
              <a:rPr lang="en-US" dirty="0" smtClean="0">
                <a:solidFill>
                  <a:srgbClr val="FFFF00"/>
                </a:solidFill>
              </a:rPr>
              <a:t>Needle miners</a:t>
            </a:r>
          </a:p>
          <a:p>
            <a:pPr algn="ctr" eaLnBrk="0" hangingPunct="0"/>
            <a:r>
              <a:rPr lang="en-US" dirty="0" smtClean="0">
                <a:solidFill>
                  <a:srgbClr val="FFFF00"/>
                </a:solidFill>
              </a:rPr>
              <a:t>Western spruce budworm</a:t>
            </a:r>
          </a:p>
          <a:p>
            <a:pPr algn="ctr" eaLnBrk="0" hangingPunct="0"/>
            <a:r>
              <a:rPr lang="en-US" dirty="0" smtClean="0">
                <a:solidFill>
                  <a:srgbClr val="FFFF00"/>
                </a:solidFill>
              </a:rPr>
              <a:t>Douglas-fir tussock moth</a:t>
            </a:r>
          </a:p>
          <a:p>
            <a:pPr algn="ctr" eaLnBrk="0" hangingPunct="0"/>
            <a:r>
              <a:rPr lang="en-US" dirty="0" smtClean="0">
                <a:solidFill>
                  <a:srgbClr val="FFFF00"/>
                </a:solidFill>
              </a:rPr>
              <a:t>Bark beetles</a:t>
            </a:r>
          </a:p>
          <a:p>
            <a:pPr algn="ctr" eaLnBrk="0" hangingPunct="0"/>
            <a:r>
              <a:rPr lang="en-US" dirty="0" smtClean="0">
                <a:solidFill>
                  <a:srgbClr val="FFFF00"/>
                </a:solidFill>
              </a:rPr>
              <a:t>Mountain pine beetle</a:t>
            </a:r>
          </a:p>
          <a:p>
            <a:pPr algn="ctr" eaLnBrk="0" hangingPunct="0"/>
            <a:r>
              <a:rPr lang="en-US" dirty="0" smtClean="0">
                <a:solidFill>
                  <a:srgbClr val="FFFF00"/>
                </a:solidFill>
              </a:rPr>
              <a:t>Fir engraver</a:t>
            </a:r>
          </a:p>
        </p:txBody>
      </p:sp>
      <p:pic>
        <p:nvPicPr>
          <p:cNvPr id="15" name="Picture 11"/>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t="2539" b="2085"/>
          <a:stretch/>
        </p:blipFill>
        <p:spPr bwMode="auto">
          <a:xfrm>
            <a:off x="5029200" y="152400"/>
            <a:ext cx="3972339" cy="3197735"/>
          </a:xfrm>
          <a:prstGeom prst="rect">
            <a:avLst/>
          </a:prstGeom>
          <a:noFill/>
          <a:ln>
            <a:solidFill>
              <a:schemeClr val="tx1"/>
            </a:solidFill>
          </a:ln>
        </p:spPr>
      </p:pic>
      <p:sp>
        <p:nvSpPr>
          <p:cNvPr id="25610" name="Text Box 10"/>
          <p:cNvSpPr txBox="1">
            <a:spLocks noChangeArrowheads="1"/>
          </p:cNvSpPr>
          <p:nvPr/>
        </p:nvSpPr>
        <p:spPr bwMode="auto">
          <a:xfrm>
            <a:off x="6172200" y="609600"/>
            <a:ext cx="1812966" cy="1538883"/>
          </a:xfrm>
          <a:prstGeom prst="rect">
            <a:avLst/>
          </a:prstGeom>
          <a:noFill/>
          <a:ln w="9525">
            <a:noFill/>
            <a:miter lim="800000"/>
            <a:headEnd/>
            <a:tailEnd/>
          </a:ln>
          <a:effectLst/>
        </p:spPr>
        <p:txBody>
          <a:bodyPr wrap="none">
            <a:spAutoFit/>
          </a:bodyPr>
          <a:lstStyle/>
          <a:p>
            <a:pPr algn="ctr" eaLnBrk="0" hangingPunct="0"/>
            <a:r>
              <a:rPr lang="en-US" sz="4000" b="1" dirty="0" smtClean="0">
                <a:solidFill>
                  <a:srgbClr val="FFFF00"/>
                </a:solidFill>
                <a:effectLst>
                  <a:outerShdw blurRad="50800" dist="38100" dir="2700000" algn="tl" rotWithShape="0">
                    <a:srgbClr val="000000">
                      <a:alpha val="43000"/>
                    </a:srgbClr>
                  </a:outerShdw>
                </a:effectLst>
              </a:rPr>
              <a:t>Disease</a:t>
            </a:r>
          </a:p>
          <a:p>
            <a:pPr algn="ctr" eaLnBrk="0" hangingPunct="0"/>
            <a:r>
              <a:rPr lang="en-US" dirty="0" smtClean="0">
                <a:solidFill>
                  <a:srgbClr val="FFFF00"/>
                </a:solidFill>
              </a:rPr>
              <a:t>Dwarf mistletoe</a:t>
            </a:r>
          </a:p>
          <a:p>
            <a:pPr algn="ctr" eaLnBrk="0" hangingPunct="0"/>
            <a:r>
              <a:rPr lang="en-US" dirty="0" smtClean="0">
                <a:solidFill>
                  <a:srgbClr val="FFFF00"/>
                </a:solidFill>
              </a:rPr>
              <a:t>Root disease</a:t>
            </a:r>
          </a:p>
          <a:p>
            <a:pPr algn="ctr" eaLnBrk="0" hangingPunct="0"/>
            <a:r>
              <a:rPr lang="en-US" dirty="0" smtClean="0">
                <a:solidFill>
                  <a:srgbClr val="FFFF00"/>
                </a:solidFill>
              </a:rPr>
              <a:t>Fir broom rust</a:t>
            </a:r>
            <a:endParaRPr lang="en-US" dirty="0">
              <a:solidFill>
                <a:srgbClr val="FFFF00"/>
              </a:solidFill>
            </a:endParaRPr>
          </a:p>
        </p:txBody>
      </p:sp>
      <p:sp>
        <p:nvSpPr>
          <p:cNvPr id="25613" name="Text Box 13"/>
          <p:cNvSpPr txBox="1">
            <a:spLocks noChangeArrowheads="1"/>
          </p:cNvSpPr>
          <p:nvPr/>
        </p:nvSpPr>
        <p:spPr bwMode="auto">
          <a:xfrm>
            <a:off x="838200" y="5181600"/>
            <a:ext cx="2735827" cy="516295"/>
          </a:xfrm>
          <a:prstGeom prst="rect">
            <a:avLst/>
          </a:prstGeom>
          <a:noFill/>
          <a:ln w="9525">
            <a:noFill/>
            <a:miter lim="800000"/>
            <a:headEnd/>
            <a:tailEnd/>
          </a:ln>
          <a:effectLst/>
        </p:spPr>
        <p:txBody>
          <a:bodyPr wrap="square">
            <a:spAutoFit/>
          </a:bodyPr>
          <a:lstStyle/>
          <a:p>
            <a:pPr algn="ctr" eaLnBrk="0" hangingPunct="0">
              <a:lnSpc>
                <a:spcPts val="3000"/>
              </a:lnSpc>
            </a:pPr>
            <a:r>
              <a:rPr lang="en-US" sz="4000" b="1" dirty="0" smtClean="0">
                <a:solidFill>
                  <a:srgbClr val="FFFF00"/>
                </a:solidFill>
                <a:effectLst>
                  <a:outerShdw blurRad="50800" dist="38100" dir="2700000" algn="tl" rotWithShape="0">
                    <a:srgbClr val="000000">
                      <a:alpha val="43000"/>
                    </a:srgbClr>
                  </a:outerShdw>
                </a:effectLst>
              </a:rPr>
              <a:t>Fire</a:t>
            </a:r>
            <a:endParaRPr lang="en-US" sz="4000" b="1" dirty="0">
              <a:solidFill>
                <a:srgbClr val="FFFF00"/>
              </a:solidFill>
              <a:effectLst>
                <a:outerShdw blurRad="50800" dist="38100" dir="2700000" algn="tl" rotWithShape="0">
                  <a:srgbClr val="000000">
                    <a:alpha val="43000"/>
                  </a:srgbClr>
                </a:outerShdw>
              </a:effectLst>
            </a:endParaRPr>
          </a:p>
        </p:txBody>
      </p:sp>
      <p:pic>
        <p:nvPicPr>
          <p:cNvPr id="10" name="Picture 9"/>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248400" y="3484288"/>
            <a:ext cx="2595164" cy="3373712"/>
          </a:xfrm>
          <a:prstGeom prst="rect">
            <a:avLst/>
          </a:prstGeom>
        </p:spPr>
      </p:pic>
      <p:sp>
        <p:nvSpPr>
          <p:cNvPr id="25612" name="Text Box 12"/>
          <p:cNvSpPr txBox="1">
            <a:spLocks noChangeArrowheads="1"/>
          </p:cNvSpPr>
          <p:nvPr/>
        </p:nvSpPr>
        <p:spPr bwMode="auto">
          <a:xfrm>
            <a:off x="4343400" y="6096000"/>
            <a:ext cx="3156157" cy="622393"/>
          </a:xfrm>
          <a:prstGeom prst="rect">
            <a:avLst/>
          </a:prstGeom>
          <a:noFill/>
          <a:ln w="9525">
            <a:noFill/>
            <a:miter lim="800000"/>
            <a:headEnd/>
            <a:tailEnd/>
          </a:ln>
          <a:effectLst/>
        </p:spPr>
        <p:txBody>
          <a:bodyPr wrap="square">
            <a:spAutoFit/>
          </a:bodyPr>
          <a:lstStyle/>
          <a:p>
            <a:pPr algn="ctr" eaLnBrk="0" hangingPunct="0">
              <a:lnSpc>
                <a:spcPts val="4000"/>
              </a:lnSpc>
            </a:pPr>
            <a:r>
              <a:rPr lang="en-US" sz="4000" b="1" dirty="0" smtClean="0">
                <a:solidFill>
                  <a:srgbClr val="800000"/>
                </a:solidFill>
              </a:rPr>
              <a:t>Drought</a:t>
            </a:r>
            <a:endParaRPr lang="en-US" sz="4000" b="1" dirty="0">
              <a:solidFill>
                <a:srgbClr val="800000"/>
              </a:solidFill>
            </a:endParaRPr>
          </a:p>
        </p:txBody>
      </p:sp>
      <p:sp>
        <p:nvSpPr>
          <p:cNvPr id="4" name="TextBox 3"/>
          <p:cNvSpPr txBox="1"/>
          <p:nvPr/>
        </p:nvSpPr>
        <p:spPr>
          <a:xfrm>
            <a:off x="2667000" y="3048000"/>
            <a:ext cx="5079876" cy="923330"/>
          </a:xfrm>
          <a:prstGeom prst="rect">
            <a:avLst/>
          </a:prstGeom>
          <a:noFill/>
        </p:spPr>
        <p:txBody>
          <a:bodyPr wrap="square" rtlCol="0">
            <a:spAutoFit/>
          </a:bodyPr>
          <a:lstStyle/>
          <a:p>
            <a:r>
              <a:rPr lang="en-US" sz="5400" b="1" dirty="0" smtClean="0"/>
              <a:t>Disturbances</a:t>
            </a:r>
            <a:endParaRPr lang="en-US" sz="5400" b="1" dirty="0"/>
          </a:p>
        </p:txBody>
      </p:sp>
    </p:spTree>
    <p:extLst>
      <p:ext uri="{BB962C8B-B14F-4D97-AF65-F5344CB8AC3E}">
        <p14:creationId xmlns:p14="http://schemas.microsoft.com/office/powerpoint/2010/main" val="6149204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0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6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6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6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9" grpId="0"/>
      <p:bldP spid="25610" grpId="0"/>
      <p:bldP spid="25613" grpId="0"/>
      <p:bldP spid="256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525" y="0"/>
            <a:ext cx="490535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953000" y="877669"/>
            <a:ext cx="3821668" cy="830997"/>
          </a:xfrm>
          <a:prstGeom prst="rect">
            <a:avLst/>
          </a:prstGeom>
          <a:noFill/>
        </p:spPr>
        <p:txBody>
          <a:bodyPr wrap="square" rtlCol="0">
            <a:spAutoFit/>
          </a:bodyPr>
          <a:lstStyle/>
          <a:p>
            <a:r>
              <a:rPr lang="en-US" sz="2400" dirty="0" smtClean="0"/>
              <a:t>Mean Fire Interval = 10 </a:t>
            </a:r>
            <a:r>
              <a:rPr lang="en-US" sz="2400" dirty="0" err="1" smtClean="0"/>
              <a:t>yrs</a:t>
            </a:r>
            <a:endParaRPr lang="en-US" sz="2400" dirty="0" smtClean="0"/>
          </a:p>
          <a:p>
            <a:r>
              <a:rPr lang="en-US" sz="2400" dirty="0" smtClean="0"/>
              <a:t>No Fire free period</a:t>
            </a:r>
            <a:endParaRPr lang="en-US" sz="2400" dirty="0"/>
          </a:p>
        </p:txBody>
      </p:sp>
      <p:sp>
        <p:nvSpPr>
          <p:cNvPr id="5" name="TextBox 4"/>
          <p:cNvSpPr txBox="1"/>
          <p:nvPr/>
        </p:nvSpPr>
        <p:spPr>
          <a:xfrm>
            <a:off x="4953000" y="3034099"/>
            <a:ext cx="3733800" cy="830997"/>
          </a:xfrm>
          <a:prstGeom prst="rect">
            <a:avLst/>
          </a:prstGeom>
          <a:noFill/>
        </p:spPr>
        <p:txBody>
          <a:bodyPr wrap="square" rtlCol="0">
            <a:spAutoFit/>
          </a:bodyPr>
          <a:lstStyle/>
          <a:p>
            <a:r>
              <a:rPr lang="en-US" sz="2400" dirty="0" smtClean="0"/>
              <a:t>Mean Fire Interval = 30 </a:t>
            </a:r>
            <a:r>
              <a:rPr lang="en-US" sz="2400" dirty="0" err="1" smtClean="0"/>
              <a:t>yrs</a:t>
            </a:r>
            <a:endParaRPr lang="en-US" sz="2400" dirty="0" smtClean="0"/>
          </a:p>
          <a:p>
            <a:r>
              <a:rPr lang="en-US" sz="2400" dirty="0" smtClean="0"/>
              <a:t>Fire free period = 50 </a:t>
            </a:r>
            <a:r>
              <a:rPr lang="en-US" sz="2400" dirty="0" err="1" smtClean="0"/>
              <a:t>yrs</a:t>
            </a:r>
            <a:endParaRPr lang="en-US" sz="2400" dirty="0"/>
          </a:p>
        </p:txBody>
      </p:sp>
      <p:sp>
        <p:nvSpPr>
          <p:cNvPr id="6" name="TextBox 5"/>
          <p:cNvSpPr txBox="1"/>
          <p:nvPr/>
        </p:nvSpPr>
        <p:spPr>
          <a:xfrm>
            <a:off x="4953000" y="4736068"/>
            <a:ext cx="3733800" cy="830997"/>
          </a:xfrm>
          <a:prstGeom prst="rect">
            <a:avLst/>
          </a:prstGeom>
          <a:noFill/>
        </p:spPr>
        <p:txBody>
          <a:bodyPr wrap="square" rtlCol="0">
            <a:spAutoFit/>
          </a:bodyPr>
          <a:lstStyle/>
          <a:p>
            <a:r>
              <a:rPr lang="en-US" sz="2400" dirty="0" smtClean="0"/>
              <a:t>Mean Fire Interval = 24 </a:t>
            </a:r>
            <a:r>
              <a:rPr lang="en-US" sz="2400" dirty="0" err="1" smtClean="0"/>
              <a:t>yrs</a:t>
            </a:r>
            <a:endParaRPr lang="en-US" sz="2400" dirty="0" smtClean="0"/>
          </a:p>
          <a:p>
            <a:r>
              <a:rPr lang="en-US" sz="2400" dirty="0" smtClean="0"/>
              <a:t>Fire free period = 61 </a:t>
            </a:r>
            <a:r>
              <a:rPr lang="en-US" sz="2400" dirty="0" err="1" smtClean="0"/>
              <a:t>yrs</a:t>
            </a:r>
            <a:endParaRPr lang="en-US" sz="2400" dirty="0"/>
          </a:p>
        </p:txBody>
      </p:sp>
      <p:sp>
        <p:nvSpPr>
          <p:cNvPr id="3" name="TextBox 2"/>
          <p:cNvSpPr txBox="1"/>
          <p:nvPr/>
        </p:nvSpPr>
        <p:spPr>
          <a:xfrm>
            <a:off x="6400800" y="6400800"/>
            <a:ext cx="2667000" cy="369332"/>
          </a:xfrm>
          <a:prstGeom prst="rect">
            <a:avLst/>
          </a:prstGeom>
          <a:noFill/>
        </p:spPr>
        <p:txBody>
          <a:bodyPr wrap="square" rtlCol="0">
            <a:spAutoFit/>
          </a:bodyPr>
          <a:lstStyle/>
          <a:p>
            <a:pPr algn="r"/>
            <a:r>
              <a:rPr lang="en-US" dirty="0" err="1" smtClean="0"/>
              <a:t>Korb</a:t>
            </a:r>
            <a:r>
              <a:rPr lang="en-US" dirty="0" smtClean="0"/>
              <a:t> et al. 2013</a:t>
            </a:r>
            <a:endParaRPr lang="en-US" dirty="0"/>
          </a:p>
        </p:txBody>
      </p:sp>
      <p:sp>
        <p:nvSpPr>
          <p:cNvPr id="2" name="Oval 1"/>
          <p:cNvSpPr/>
          <p:nvPr/>
        </p:nvSpPr>
        <p:spPr>
          <a:xfrm>
            <a:off x="3352800" y="0"/>
            <a:ext cx="1600200" cy="6705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953000" y="152400"/>
            <a:ext cx="4191000" cy="461665"/>
          </a:xfrm>
          <a:prstGeom prst="rect">
            <a:avLst/>
          </a:prstGeom>
          <a:noFill/>
        </p:spPr>
        <p:txBody>
          <a:bodyPr wrap="square" rtlCol="0">
            <a:spAutoFit/>
          </a:bodyPr>
          <a:lstStyle/>
          <a:p>
            <a:r>
              <a:rPr lang="en-US" sz="2400" u="sng" dirty="0" smtClean="0"/>
              <a:t>Warm dry mixed conifer forests  </a:t>
            </a:r>
            <a:endParaRPr lang="en-US" sz="2400" u="sng" dirty="0"/>
          </a:p>
        </p:txBody>
      </p:sp>
    </p:spTree>
    <p:extLst>
      <p:ext uri="{BB962C8B-B14F-4D97-AF65-F5344CB8AC3E}">
        <p14:creationId xmlns:p14="http://schemas.microsoft.com/office/powerpoint/2010/main" val="2393745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0020" y="533400"/>
            <a:ext cx="4286250" cy="5715000"/>
          </a:xfrm>
          <a:prstGeom prst="rect">
            <a:avLst/>
          </a:prstGeom>
          <a:ln>
            <a:solidFill>
              <a:schemeClr val="tx1"/>
            </a:solidFill>
          </a:ln>
          <a:effectLst>
            <a:outerShdw blurRad="292100" dist="139700" dir="2700000" algn="tl" rotWithShape="0">
              <a:srgbClr val="333333">
                <a:alpha val="65000"/>
              </a:srgbClr>
            </a:outerShdw>
          </a:effectLst>
        </p:spPr>
      </p:pic>
      <p:sp>
        <p:nvSpPr>
          <p:cNvPr id="5" name="Rectangle 4"/>
          <p:cNvSpPr/>
          <p:nvPr/>
        </p:nvSpPr>
        <p:spPr>
          <a:xfrm>
            <a:off x="1295400" y="6400800"/>
            <a:ext cx="7772400" cy="369332"/>
          </a:xfrm>
          <a:prstGeom prst="rect">
            <a:avLst/>
          </a:prstGeom>
        </p:spPr>
        <p:txBody>
          <a:bodyPr wrap="square">
            <a:spAutoFit/>
          </a:bodyPr>
          <a:lstStyle/>
          <a:p>
            <a:pPr algn="r"/>
            <a:r>
              <a:rPr lang="en-US" dirty="0" smtClean="0"/>
              <a:t>Photos: Steve Hartvigsen, USDA Forest Service, San Juan National Forest</a:t>
            </a:r>
            <a:endParaRPr lang="en-US" dirty="0"/>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24400" y="533400"/>
            <a:ext cx="4274820" cy="5699760"/>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4922792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3">
            <a:extLst>
              <a:ext uri="{28A0092B-C50C-407E-A947-70E740481C1C}">
                <a14:useLocalDpi xmlns:a14="http://schemas.microsoft.com/office/drawing/2010/main"/>
              </a:ext>
            </a:extLst>
          </a:blip>
          <a:srcRect r="49779"/>
          <a:stretch/>
        </p:blipFill>
        <p:spPr bwMode="auto">
          <a:xfrm>
            <a:off x="-9525" y="2800350"/>
            <a:ext cx="4585027" cy="405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19094" y="0"/>
            <a:ext cx="6881906" cy="2686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743200" y="4400550"/>
            <a:ext cx="1447800" cy="646331"/>
          </a:xfrm>
          <a:prstGeom prst="rect">
            <a:avLst/>
          </a:prstGeom>
          <a:noFill/>
        </p:spPr>
        <p:txBody>
          <a:bodyPr wrap="square" rtlCol="0">
            <a:spAutoFit/>
          </a:bodyPr>
          <a:lstStyle/>
          <a:p>
            <a:r>
              <a:rPr lang="en-US" b="1" dirty="0" smtClean="0"/>
              <a:t>58 ft</a:t>
            </a:r>
            <a:r>
              <a:rPr lang="en-US" b="1" baseline="30000" dirty="0" smtClean="0"/>
              <a:t>2</a:t>
            </a:r>
            <a:r>
              <a:rPr lang="en-US" b="1" dirty="0" smtClean="0"/>
              <a:t>/ac </a:t>
            </a:r>
          </a:p>
          <a:p>
            <a:r>
              <a:rPr lang="en-US" b="1" dirty="0" smtClean="0"/>
              <a:t>(13.3 m</a:t>
            </a:r>
            <a:r>
              <a:rPr lang="en-US" b="1" baseline="30000" dirty="0" smtClean="0"/>
              <a:t>2</a:t>
            </a:r>
            <a:r>
              <a:rPr lang="en-US" b="1" dirty="0" smtClean="0"/>
              <a:t>/ha)</a:t>
            </a:r>
          </a:p>
        </p:txBody>
      </p:sp>
      <p:grpSp>
        <p:nvGrpSpPr>
          <p:cNvPr id="6" name="Group 5"/>
          <p:cNvGrpSpPr/>
          <p:nvPr/>
        </p:nvGrpSpPr>
        <p:grpSpPr>
          <a:xfrm>
            <a:off x="4572000" y="2800350"/>
            <a:ext cx="4064952" cy="4057650"/>
            <a:chOff x="4572000" y="2800350"/>
            <a:chExt cx="4064952" cy="4057650"/>
          </a:xfrm>
        </p:grpSpPr>
        <p:pic>
          <p:nvPicPr>
            <p:cNvPr id="7" name="Picture 2"/>
            <p:cNvPicPr>
              <a:picLocks noChangeAspect="1" noChangeArrowheads="1"/>
            </p:cNvPicPr>
            <p:nvPr/>
          </p:nvPicPr>
          <p:blipFill rotWithShape="1">
            <a:blip r:embed="rId3">
              <a:extLst>
                <a:ext uri="{28A0092B-C50C-407E-A947-70E740481C1C}">
                  <a14:useLocalDpi xmlns:a14="http://schemas.microsoft.com/office/drawing/2010/main"/>
                </a:ext>
              </a:extLst>
            </a:blip>
            <a:srcRect l="50312" t="-230" r="5164" b="230"/>
            <a:stretch/>
          </p:blipFill>
          <p:spPr bwMode="auto">
            <a:xfrm>
              <a:off x="4572000" y="2800350"/>
              <a:ext cx="4064952" cy="405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705600" y="4400550"/>
              <a:ext cx="1447800" cy="646331"/>
            </a:xfrm>
            <a:prstGeom prst="rect">
              <a:avLst/>
            </a:prstGeom>
            <a:noFill/>
          </p:spPr>
          <p:txBody>
            <a:bodyPr wrap="square" rtlCol="0">
              <a:spAutoFit/>
            </a:bodyPr>
            <a:lstStyle/>
            <a:p>
              <a:r>
                <a:rPr lang="en-US" b="1" dirty="0" smtClean="0"/>
                <a:t>114 ft</a:t>
              </a:r>
              <a:r>
                <a:rPr lang="en-US" b="1" baseline="30000" dirty="0" smtClean="0"/>
                <a:t>2</a:t>
              </a:r>
              <a:r>
                <a:rPr lang="en-US" b="1" dirty="0" smtClean="0"/>
                <a:t>/ac (26.1 m</a:t>
              </a:r>
              <a:r>
                <a:rPr lang="en-US" b="1" baseline="30000" dirty="0" smtClean="0"/>
                <a:t>2</a:t>
              </a:r>
              <a:r>
                <a:rPr lang="en-US" b="1" dirty="0" smtClean="0"/>
                <a:t>/ha)</a:t>
              </a:r>
            </a:p>
          </p:txBody>
        </p:sp>
      </p:grpSp>
      <p:cxnSp>
        <p:nvCxnSpPr>
          <p:cNvPr id="9" name="Straight Arrow Connector 8"/>
          <p:cNvCxnSpPr/>
          <p:nvPr/>
        </p:nvCxnSpPr>
        <p:spPr>
          <a:xfrm flipH="1">
            <a:off x="5410200" y="2362200"/>
            <a:ext cx="762000" cy="609600"/>
          </a:xfrm>
          <a:prstGeom prst="straightConnector1">
            <a:avLst/>
          </a:prstGeom>
          <a:ln w="50800">
            <a:solidFill>
              <a:srgbClr val="DA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524187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16200000">
            <a:off x="4657725" y="4181475"/>
            <a:ext cx="4572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a:xfrm>
            <a:off x="1600201" y="304801"/>
            <a:ext cx="5953936" cy="5943600"/>
          </a:xfrm>
          <a:prstGeom prst="rect">
            <a:avLst/>
          </a:prstGeom>
          <a:noFill/>
          <a:ln/>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extBox 3"/>
          <p:cNvSpPr txBox="1"/>
          <p:nvPr/>
        </p:nvSpPr>
        <p:spPr>
          <a:xfrm>
            <a:off x="6400800" y="6400800"/>
            <a:ext cx="2667000" cy="369332"/>
          </a:xfrm>
          <a:prstGeom prst="rect">
            <a:avLst/>
          </a:prstGeom>
          <a:noFill/>
        </p:spPr>
        <p:txBody>
          <a:bodyPr wrap="square" rtlCol="0">
            <a:spAutoFit/>
          </a:bodyPr>
          <a:lstStyle/>
          <a:p>
            <a:pPr algn="r"/>
            <a:r>
              <a:rPr lang="en-US" dirty="0" err="1" smtClean="0"/>
              <a:t>Westerling</a:t>
            </a:r>
            <a:r>
              <a:rPr lang="en-US" dirty="0" smtClean="0"/>
              <a:t> et al. 2006</a:t>
            </a:r>
            <a:endParaRPr lang="en-US" dirty="0"/>
          </a:p>
        </p:txBody>
      </p:sp>
    </p:spTree>
    <p:extLst>
      <p:ext uri="{BB962C8B-B14F-4D97-AF65-F5344CB8AC3E}">
        <p14:creationId xmlns:p14="http://schemas.microsoft.com/office/powerpoint/2010/main" val="82532811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p:cNvCxnSpPr/>
          <p:nvPr/>
        </p:nvCxnSpPr>
        <p:spPr>
          <a:xfrm>
            <a:off x="2560362" y="5503488"/>
            <a:ext cx="5184650" cy="0"/>
          </a:xfrm>
          <a:prstGeom prst="straightConnector1">
            <a:avLst/>
          </a:prstGeom>
          <a:ln w="3175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flipV="1">
            <a:off x="2560362" y="1551173"/>
            <a:ext cx="1" cy="3940822"/>
          </a:xfrm>
          <a:prstGeom prst="straightConnector1">
            <a:avLst/>
          </a:prstGeom>
          <a:ln w="3175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2372346" y="5526262"/>
            <a:ext cx="2288617" cy="830997"/>
          </a:xfrm>
          <a:prstGeom prst="rect">
            <a:avLst/>
          </a:prstGeom>
          <a:noFill/>
        </p:spPr>
        <p:txBody>
          <a:bodyPr wrap="square" rtlCol="0">
            <a:spAutoFit/>
          </a:bodyPr>
          <a:lstStyle/>
          <a:p>
            <a:pPr algn="ctr" fontAlgn="base">
              <a:spcBef>
                <a:spcPct val="0"/>
              </a:spcBef>
              <a:spcAft>
                <a:spcPct val="0"/>
              </a:spcAft>
            </a:pPr>
            <a:r>
              <a:rPr lang="en-US" sz="2400" dirty="0" smtClean="0">
                <a:solidFill>
                  <a:srgbClr val="2F2B20"/>
                </a:solidFill>
                <a:latin typeface="Candara"/>
                <a:ea typeface="ＭＳ Ｐゴシック" pitchFamily="34" charset="-128"/>
                <a:cs typeface="Candara"/>
              </a:rPr>
              <a:t>Reduce climate change impacts</a:t>
            </a:r>
            <a:endParaRPr lang="en-US" sz="2400" dirty="0">
              <a:solidFill>
                <a:srgbClr val="2F2B20"/>
              </a:solidFill>
              <a:latin typeface="Candara"/>
              <a:ea typeface="ＭＳ Ｐゴシック" pitchFamily="34" charset="-128"/>
              <a:cs typeface="Candara"/>
            </a:endParaRPr>
          </a:p>
        </p:txBody>
      </p:sp>
      <p:sp>
        <p:nvSpPr>
          <p:cNvPr id="20" name="TextBox 19"/>
          <p:cNvSpPr txBox="1"/>
          <p:nvPr/>
        </p:nvSpPr>
        <p:spPr>
          <a:xfrm>
            <a:off x="764210" y="1745013"/>
            <a:ext cx="1735956" cy="830997"/>
          </a:xfrm>
          <a:prstGeom prst="rect">
            <a:avLst/>
          </a:prstGeom>
          <a:noFill/>
        </p:spPr>
        <p:txBody>
          <a:bodyPr wrap="square" rtlCol="0">
            <a:spAutoFit/>
          </a:bodyPr>
          <a:lstStyle/>
          <a:p>
            <a:pPr algn="ctr" fontAlgn="base">
              <a:spcBef>
                <a:spcPct val="0"/>
              </a:spcBef>
              <a:spcAft>
                <a:spcPct val="0"/>
              </a:spcAft>
            </a:pPr>
            <a:r>
              <a:rPr lang="en-US" sz="2400" dirty="0" smtClean="0">
                <a:solidFill>
                  <a:srgbClr val="2F2B20"/>
                </a:solidFill>
                <a:latin typeface="Candara"/>
                <a:ea typeface="ＭＳ Ｐゴシック" pitchFamily="34" charset="-128"/>
                <a:cs typeface="Candara"/>
              </a:rPr>
              <a:t>Promote change</a:t>
            </a:r>
            <a:endParaRPr lang="en-US" sz="2400" dirty="0">
              <a:solidFill>
                <a:srgbClr val="2F2B20"/>
              </a:solidFill>
              <a:latin typeface="Candara"/>
              <a:ea typeface="ＭＳ Ｐゴシック" pitchFamily="34" charset="-128"/>
              <a:cs typeface="Candara"/>
            </a:endParaRPr>
          </a:p>
        </p:txBody>
      </p:sp>
      <p:sp>
        <p:nvSpPr>
          <p:cNvPr id="12" name="TextBox 11"/>
          <p:cNvSpPr txBox="1"/>
          <p:nvPr/>
        </p:nvSpPr>
        <p:spPr>
          <a:xfrm>
            <a:off x="5023791" y="5545878"/>
            <a:ext cx="2721221" cy="830997"/>
          </a:xfrm>
          <a:prstGeom prst="rect">
            <a:avLst/>
          </a:prstGeom>
          <a:noFill/>
        </p:spPr>
        <p:txBody>
          <a:bodyPr wrap="square" rtlCol="0">
            <a:spAutoFit/>
          </a:bodyPr>
          <a:lstStyle/>
          <a:p>
            <a:pPr algn="ctr" fontAlgn="base">
              <a:spcBef>
                <a:spcPct val="0"/>
              </a:spcBef>
              <a:spcAft>
                <a:spcPct val="0"/>
              </a:spcAft>
            </a:pPr>
            <a:r>
              <a:rPr lang="en-US" sz="2400" dirty="0" smtClean="0">
                <a:solidFill>
                  <a:srgbClr val="2F2B20"/>
                </a:solidFill>
                <a:latin typeface="Candara"/>
                <a:ea typeface="ＭＳ Ｐゴシック" pitchFamily="34" charset="-128"/>
                <a:cs typeface="Candara"/>
              </a:rPr>
              <a:t>Facilitate adaptive responses</a:t>
            </a:r>
            <a:endParaRPr lang="en-US" sz="2400" dirty="0">
              <a:solidFill>
                <a:srgbClr val="2F2B20"/>
              </a:solidFill>
              <a:latin typeface="Candara"/>
              <a:ea typeface="ＭＳ Ｐゴシック" pitchFamily="34" charset="-128"/>
              <a:cs typeface="Candara"/>
            </a:endParaRPr>
          </a:p>
        </p:txBody>
      </p:sp>
      <p:sp>
        <p:nvSpPr>
          <p:cNvPr id="13" name="TextBox 12"/>
          <p:cNvSpPr txBox="1"/>
          <p:nvPr/>
        </p:nvSpPr>
        <p:spPr>
          <a:xfrm>
            <a:off x="655884" y="4326630"/>
            <a:ext cx="1844282" cy="1200328"/>
          </a:xfrm>
          <a:prstGeom prst="rect">
            <a:avLst/>
          </a:prstGeom>
          <a:noFill/>
        </p:spPr>
        <p:txBody>
          <a:bodyPr wrap="square" rtlCol="0">
            <a:spAutoFit/>
          </a:bodyPr>
          <a:lstStyle/>
          <a:p>
            <a:pPr algn="ctr" fontAlgn="base">
              <a:spcBef>
                <a:spcPct val="0"/>
              </a:spcBef>
              <a:spcAft>
                <a:spcPct val="0"/>
              </a:spcAft>
            </a:pPr>
            <a:r>
              <a:rPr lang="en-US" sz="2400" dirty="0" smtClean="0">
                <a:solidFill>
                  <a:srgbClr val="2F2B20"/>
                </a:solidFill>
                <a:latin typeface="Candara"/>
                <a:ea typeface="ＭＳ Ｐゴシック" pitchFamily="34" charset="-128"/>
                <a:cs typeface="Candara"/>
              </a:rPr>
              <a:t>Maintain current conditions</a:t>
            </a:r>
            <a:endParaRPr lang="en-US" sz="2400" dirty="0">
              <a:solidFill>
                <a:srgbClr val="2F2B20"/>
              </a:solidFill>
              <a:latin typeface="Candara"/>
              <a:ea typeface="ＭＳ Ｐゴシック" pitchFamily="34" charset="-128"/>
              <a:cs typeface="Candara"/>
            </a:endParaRPr>
          </a:p>
        </p:txBody>
      </p:sp>
      <p:sp>
        <p:nvSpPr>
          <p:cNvPr id="15" name="Title 8"/>
          <p:cNvSpPr>
            <a:spLocks noGrp="1"/>
          </p:cNvSpPr>
          <p:nvPr>
            <p:ph type="title"/>
          </p:nvPr>
        </p:nvSpPr>
        <p:spPr>
          <a:xfrm>
            <a:off x="457200" y="288572"/>
            <a:ext cx="8229600" cy="990600"/>
          </a:xfrm>
        </p:spPr>
        <p:txBody>
          <a:bodyPr>
            <a:normAutofit/>
          </a:bodyPr>
          <a:lstStyle/>
          <a:p>
            <a:r>
              <a:rPr lang="en-US" b="1" i="1" dirty="0" smtClean="0"/>
              <a:t>Adaptation Options</a:t>
            </a:r>
            <a:endParaRPr lang="en-US" altLang="en-US" b="1" i="1" dirty="0" smtClean="0"/>
          </a:p>
        </p:txBody>
      </p:sp>
      <p:sp>
        <p:nvSpPr>
          <p:cNvPr id="14" name="Rounded Rectangle 13"/>
          <p:cNvSpPr/>
          <p:nvPr/>
        </p:nvSpPr>
        <p:spPr>
          <a:xfrm>
            <a:off x="2743200" y="4191000"/>
            <a:ext cx="1950720" cy="1143000"/>
          </a:xfrm>
          <a:prstGeom prst="roundRect">
            <a:avLst/>
          </a:prstGeom>
          <a:gradFill flip="none" rotWithShape="1">
            <a:gsLst>
              <a:gs pos="0">
                <a:srgbClr val="046D8B"/>
              </a:gs>
              <a:gs pos="100000">
                <a:srgbClr val="FFFFFF"/>
              </a:gs>
            </a:gsLst>
            <a:lin ang="0" scaled="1"/>
            <a:tileRect/>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2800" b="1" dirty="0" smtClean="0">
                <a:solidFill>
                  <a:srgbClr val="2F2B20"/>
                </a:solidFill>
                <a:latin typeface="Candara"/>
                <a:cs typeface="Candara"/>
              </a:rPr>
              <a:t>Resistance</a:t>
            </a:r>
            <a:endParaRPr lang="en-US" sz="2800" b="1" dirty="0">
              <a:solidFill>
                <a:srgbClr val="2F2B20"/>
              </a:solidFill>
              <a:latin typeface="Candara"/>
              <a:cs typeface="Candara"/>
            </a:endParaRPr>
          </a:p>
        </p:txBody>
      </p:sp>
      <p:sp>
        <p:nvSpPr>
          <p:cNvPr id="16" name="Rounded Rectangle 15"/>
          <p:cNvSpPr/>
          <p:nvPr/>
        </p:nvSpPr>
        <p:spPr>
          <a:xfrm>
            <a:off x="5867400" y="1676400"/>
            <a:ext cx="1950720" cy="1143000"/>
          </a:xfrm>
          <a:prstGeom prst="roundRect">
            <a:avLst/>
          </a:prstGeom>
          <a:gradFill flip="none" rotWithShape="1">
            <a:gsLst>
              <a:gs pos="0">
                <a:srgbClr val="C26B2B"/>
              </a:gs>
              <a:gs pos="100000">
                <a:srgbClr val="FFFFFF"/>
              </a:gs>
            </a:gsLst>
            <a:lin ang="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2800" b="1" dirty="0" smtClean="0">
                <a:solidFill>
                  <a:srgbClr val="2F2B20"/>
                </a:solidFill>
                <a:latin typeface="Candara"/>
                <a:cs typeface="Candara"/>
              </a:rPr>
              <a:t>Transition</a:t>
            </a:r>
          </a:p>
          <a:p>
            <a:pPr algn="ctr" fontAlgn="base">
              <a:spcBef>
                <a:spcPct val="0"/>
              </a:spcBef>
              <a:spcAft>
                <a:spcPct val="0"/>
              </a:spcAft>
            </a:pPr>
            <a:r>
              <a:rPr lang="en-US" sz="2000" b="1" dirty="0" smtClean="0">
                <a:solidFill>
                  <a:srgbClr val="2F2B20"/>
                </a:solidFill>
                <a:latin typeface="Candara"/>
                <a:cs typeface="Candara"/>
              </a:rPr>
              <a:t>(Response)</a:t>
            </a:r>
            <a:endParaRPr lang="en-US" sz="2400" b="1" dirty="0">
              <a:solidFill>
                <a:srgbClr val="2F2B20"/>
              </a:solidFill>
              <a:latin typeface="Candara"/>
              <a:cs typeface="Candara"/>
            </a:endParaRPr>
          </a:p>
        </p:txBody>
      </p:sp>
      <p:sp>
        <p:nvSpPr>
          <p:cNvPr id="19" name="Rounded Rectangle 18"/>
          <p:cNvSpPr/>
          <p:nvPr/>
        </p:nvSpPr>
        <p:spPr>
          <a:xfrm>
            <a:off x="4267200" y="2971800"/>
            <a:ext cx="1950720" cy="1143000"/>
          </a:xfrm>
          <a:prstGeom prst="roundRect">
            <a:avLst/>
          </a:prstGeom>
          <a:gradFill flip="none" rotWithShape="1">
            <a:gsLst>
              <a:gs pos="0">
                <a:schemeClr val="accent6">
                  <a:lumMod val="75000"/>
                </a:schemeClr>
              </a:gs>
              <a:gs pos="100000">
                <a:srgbClr val="FFFFFF"/>
              </a:gs>
            </a:gsLst>
            <a:lin ang="0" scaled="1"/>
            <a:tileRect/>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2800" b="1" dirty="0" smtClean="0">
                <a:solidFill>
                  <a:srgbClr val="2F2B20"/>
                </a:solidFill>
                <a:latin typeface="Candara"/>
                <a:cs typeface="Candara"/>
              </a:rPr>
              <a:t>Resilience</a:t>
            </a:r>
            <a:endParaRPr lang="en-US" sz="2800" b="1" dirty="0">
              <a:solidFill>
                <a:srgbClr val="2F2B20"/>
              </a:solidFill>
              <a:latin typeface="Candara"/>
              <a:cs typeface="Candara"/>
            </a:endParaRPr>
          </a:p>
        </p:txBody>
      </p:sp>
    </p:spTree>
    <p:extLst>
      <p:ext uri="{BB962C8B-B14F-4D97-AF65-F5344CB8AC3E}">
        <p14:creationId xmlns:p14="http://schemas.microsoft.com/office/powerpoint/2010/main" val="27797609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1573945" y="6550223"/>
            <a:ext cx="7570055" cy="307777"/>
          </a:xfrm>
          <a:prstGeom prst="rect">
            <a:avLst/>
          </a:prstGeom>
          <a:noFill/>
        </p:spPr>
        <p:txBody>
          <a:bodyPr wrap="square" rtlCol="0">
            <a:spAutoFit/>
          </a:bodyPr>
          <a:lstStyle/>
          <a:p>
            <a:pPr algn="r" fontAlgn="base">
              <a:spcBef>
                <a:spcPct val="0"/>
              </a:spcBef>
              <a:spcAft>
                <a:spcPct val="0"/>
              </a:spcAft>
            </a:pPr>
            <a:r>
              <a:rPr lang="en-US" sz="1400" dirty="0" smtClean="0">
                <a:solidFill>
                  <a:srgbClr val="2F2B20"/>
                </a:solidFill>
                <a:latin typeface="Candara"/>
                <a:ea typeface="ＭＳ Ｐゴシック" pitchFamily="34" charset="-128"/>
                <a:cs typeface="Candara"/>
              </a:rPr>
              <a:t>Swanston </a:t>
            </a:r>
            <a:r>
              <a:rPr lang="en-US" sz="1400" dirty="0">
                <a:solidFill>
                  <a:srgbClr val="2F2B20"/>
                </a:solidFill>
                <a:latin typeface="Candara"/>
                <a:ea typeface="ＭＳ Ｐゴシック" pitchFamily="34" charset="-128"/>
                <a:cs typeface="Candara"/>
              </a:rPr>
              <a:t>and </a:t>
            </a:r>
            <a:r>
              <a:rPr lang="en-US" sz="1400" dirty="0" smtClean="0">
                <a:solidFill>
                  <a:srgbClr val="2F2B20"/>
                </a:solidFill>
                <a:latin typeface="Candara"/>
                <a:ea typeface="ＭＳ Ｐゴシック" pitchFamily="34" charset="-128"/>
                <a:cs typeface="Candara"/>
              </a:rPr>
              <a:t>Janowiak 2012: </a:t>
            </a:r>
            <a:r>
              <a:rPr lang="en-US" sz="1400" dirty="0" smtClean="0">
                <a:solidFill>
                  <a:srgbClr val="2F2B20"/>
                </a:solidFill>
                <a:latin typeface="Candara" pitchFamily="34" charset="0"/>
                <a:ea typeface="ＭＳ Ｐゴシック" pitchFamily="34" charset="-128"/>
                <a:hlinkClick r:id="rId3"/>
              </a:rPr>
              <a:t>www.treesearch.fs.fed.us/pubs/40543</a:t>
            </a:r>
            <a:r>
              <a:rPr lang="en-US" sz="1400" dirty="0" smtClean="0">
                <a:solidFill>
                  <a:srgbClr val="2F2B20"/>
                </a:solidFill>
                <a:latin typeface="Candara" pitchFamily="34" charset="0"/>
                <a:ea typeface="ＭＳ Ｐゴシック" pitchFamily="34" charset="-128"/>
              </a:rPr>
              <a:t>, Janowiak et al. 2014</a:t>
            </a:r>
            <a:endParaRPr lang="en-US" sz="1400" dirty="0">
              <a:solidFill>
                <a:srgbClr val="2F2B20"/>
              </a:solidFill>
              <a:latin typeface="Candara"/>
              <a:ea typeface="ＭＳ Ｐゴシック" pitchFamily="34" charset="-128"/>
              <a:cs typeface="Candara"/>
            </a:endParaRPr>
          </a:p>
        </p:txBody>
      </p:sp>
      <p:sp>
        <p:nvSpPr>
          <p:cNvPr id="28675" name="TextBox 4"/>
          <p:cNvSpPr txBox="1">
            <a:spLocks noChangeArrowheads="1"/>
          </p:cNvSpPr>
          <p:nvPr/>
        </p:nvSpPr>
        <p:spPr bwMode="auto">
          <a:xfrm>
            <a:off x="1704975" y="5124450"/>
            <a:ext cx="931863"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fontAlgn="base" hangingPunct="1">
              <a:spcBef>
                <a:spcPct val="0"/>
              </a:spcBef>
              <a:spcAft>
                <a:spcPct val="0"/>
              </a:spcAft>
            </a:pPr>
            <a:endParaRPr lang="en-US" altLang="en-US">
              <a:solidFill>
                <a:srgbClr val="2F2B20"/>
              </a:solidFill>
            </a:endParaRPr>
          </a:p>
        </p:txBody>
      </p:sp>
      <p:grpSp>
        <p:nvGrpSpPr>
          <p:cNvPr id="7" name="Group 6"/>
          <p:cNvGrpSpPr/>
          <p:nvPr/>
        </p:nvGrpSpPr>
        <p:grpSpPr>
          <a:xfrm>
            <a:off x="1600200" y="1765633"/>
            <a:ext cx="5715000" cy="4419600"/>
            <a:chOff x="1100667" y="1472977"/>
            <a:chExt cx="7174403" cy="4934332"/>
          </a:xfrm>
        </p:grpSpPr>
        <p:sp>
          <p:nvSpPr>
            <p:cNvPr id="12" name="Circular Arrow 11"/>
            <p:cNvSpPr/>
            <p:nvPr/>
          </p:nvSpPr>
          <p:spPr>
            <a:xfrm>
              <a:off x="1898839" y="1579772"/>
              <a:ext cx="5351049" cy="4827537"/>
            </a:xfrm>
            <a:prstGeom prst="circularArrow">
              <a:avLst>
                <a:gd name="adj1" fmla="val 5544"/>
                <a:gd name="adj2" fmla="val 330680"/>
                <a:gd name="adj3" fmla="val 13864123"/>
                <a:gd name="adj4" fmla="val 17332518"/>
                <a:gd name="adj5" fmla="val 5757"/>
              </a:avLst>
            </a:prstGeom>
            <a:solidFill>
              <a:srgbClr val="046D8B">
                <a:lumMod val="75000"/>
              </a:srgbClr>
            </a:solidFill>
            <a:ln>
              <a:noFill/>
            </a:ln>
            <a:effectLst/>
          </p:spPr>
        </p:sp>
        <p:grpSp>
          <p:nvGrpSpPr>
            <p:cNvPr id="13" name="Group 12"/>
            <p:cNvGrpSpPr/>
            <p:nvPr/>
          </p:nvGrpSpPr>
          <p:grpSpPr>
            <a:xfrm>
              <a:off x="3369493" y="1472977"/>
              <a:ext cx="2409740" cy="1352055"/>
              <a:chOff x="2971797" y="118831"/>
              <a:chExt cx="2994511" cy="1862359"/>
            </a:xfrm>
            <a:solidFill>
              <a:srgbClr val="4D4D4D">
                <a:lumMod val="20000"/>
                <a:lumOff val="80000"/>
              </a:srgbClr>
            </a:solidFill>
            <a:effectLst>
              <a:glow rad="63500">
                <a:srgbClr val="4D4D4D">
                  <a:satMod val="175000"/>
                  <a:alpha val="40000"/>
                </a:srgbClr>
              </a:glow>
            </a:effectLst>
          </p:grpSpPr>
          <p:sp>
            <p:nvSpPr>
              <p:cNvPr id="27" name="Rounded Rectangle 26"/>
              <p:cNvSpPr/>
              <p:nvPr/>
            </p:nvSpPr>
            <p:spPr>
              <a:xfrm>
                <a:off x="2971797" y="118831"/>
                <a:ext cx="2994511" cy="1862359"/>
              </a:xfrm>
              <a:prstGeom prst="roundRect">
                <a:avLst/>
              </a:prstGeom>
              <a:grpFill/>
              <a:ln w="26425" cap="flat" cmpd="sng" algn="ctr">
                <a:solidFill>
                  <a:srgbClr val="FFFFFF">
                    <a:hueOff val="0"/>
                    <a:satOff val="0"/>
                    <a:lumOff val="0"/>
                    <a:alphaOff val="0"/>
                  </a:srgbClr>
                </a:solidFill>
                <a:prstDash val="solid"/>
              </a:ln>
              <a:effectLst/>
            </p:spPr>
          </p:sp>
          <p:sp>
            <p:nvSpPr>
              <p:cNvPr id="28" name="Rounded Rectangle 5"/>
              <p:cNvSpPr/>
              <p:nvPr/>
            </p:nvSpPr>
            <p:spPr>
              <a:xfrm>
                <a:off x="3062710" y="209744"/>
                <a:ext cx="2812685" cy="1680533"/>
              </a:xfrm>
              <a:prstGeom prst="rect">
                <a:avLst/>
              </a:prstGeom>
              <a:grpFill/>
              <a:ln>
                <a:noFill/>
              </a:ln>
              <a:effectLst/>
            </p:spPr>
            <p:txBody>
              <a:bodyPr spcFirstLastPara="0" vert="horz" wrap="square" lIns="76200" tIns="76200" rIns="76200" bIns="76200" numCol="1" spcCol="1270" anchor="ctr" anchorCtr="0">
                <a:noAutofit/>
              </a:bodyPr>
              <a:lstStyle/>
              <a:p>
                <a:pPr algn="ctr" defTabSz="889000">
                  <a:lnSpc>
                    <a:spcPct val="90000"/>
                  </a:lnSpc>
                  <a:spcBef>
                    <a:spcPct val="0"/>
                  </a:spcBef>
                  <a:spcAft>
                    <a:spcPct val="35000"/>
                  </a:spcAft>
                  <a:defRPr/>
                </a:pPr>
                <a:r>
                  <a:rPr lang="en-US" sz="1400" kern="0" dirty="0" smtClean="0">
                    <a:solidFill>
                      <a:srgbClr val="2F2B20"/>
                    </a:solidFill>
                    <a:latin typeface="Calibri"/>
                    <a:ea typeface="ＭＳ Ｐゴシック" pitchFamily="34" charset="-128"/>
                  </a:rPr>
                  <a:t>1. DEFINE area of interest, management objectives, and time frames. </a:t>
                </a:r>
              </a:p>
            </p:txBody>
          </p:sp>
        </p:grpSp>
        <p:grpSp>
          <p:nvGrpSpPr>
            <p:cNvPr id="14" name="Group 13"/>
            <p:cNvGrpSpPr/>
            <p:nvPr/>
          </p:nvGrpSpPr>
          <p:grpSpPr>
            <a:xfrm>
              <a:off x="5865330" y="2966621"/>
              <a:ext cx="2409740" cy="1352055"/>
              <a:chOff x="6073299" y="2176219"/>
              <a:chExt cx="2994511" cy="1862359"/>
            </a:xfrm>
            <a:solidFill>
              <a:srgbClr val="4D4D4D">
                <a:lumMod val="20000"/>
                <a:lumOff val="80000"/>
              </a:srgbClr>
            </a:solidFill>
            <a:effectLst>
              <a:glow rad="63500">
                <a:srgbClr val="4D4D4D">
                  <a:satMod val="175000"/>
                  <a:alpha val="40000"/>
                </a:srgbClr>
              </a:glow>
            </a:effectLst>
          </p:grpSpPr>
          <p:sp>
            <p:nvSpPr>
              <p:cNvPr id="25" name="Rounded Rectangle 24"/>
              <p:cNvSpPr/>
              <p:nvPr/>
            </p:nvSpPr>
            <p:spPr>
              <a:xfrm>
                <a:off x="6073299" y="2176219"/>
                <a:ext cx="2994511" cy="1862359"/>
              </a:xfrm>
              <a:prstGeom prst="roundRect">
                <a:avLst/>
              </a:prstGeom>
              <a:grpFill/>
              <a:ln w="26425" cap="flat" cmpd="sng" algn="ctr">
                <a:solidFill>
                  <a:srgbClr val="FFFFFF">
                    <a:hueOff val="0"/>
                    <a:satOff val="0"/>
                    <a:lumOff val="0"/>
                    <a:alphaOff val="0"/>
                  </a:srgbClr>
                </a:solidFill>
                <a:prstDash val="solid"/>
              </a:ln>
              <a:effectLst/>
            </p:spPr>
          </p:sp>
          <p:sp>
            <p:nvSpPr>
              <p:cNvPr id="26" name="Rounded Rectangle 7"/>
              <p:cNvSpPr/>
              <p:nvPr/>
            </p:nvSpPr>
            <p:spPr>
              <a:xfrm>
                <a:off x="6164212" y="2267132"/>
                <a:ext cx="2812685" cy="1680533"/>
              </a:xfrm>
              <a:prstGeom prst="rect">
                <a:avLst/>
              </a:prstGeom>
              <a:grpFill/>
              <a:ln>
                <a:noFill/>
              </a:ln>
              <a:effectLst/>
            </p:spPr>
            <p:txBody>
              <a:bodyPr spcFirstLastPara="0" vert="horz" wrap="square" lIns="76200" tIns="76200" rIns="76200" bIns="76200" numCol="1" spcCol="1270" anchor="ctr" anchorCtr="0">
                <a:noAutofit/>
              </a:bodyPr>
              <a:lstStyle/>
              <a:p>
                <a:pPr algn="ctr" defTabSz="889000">
                  <a:lnSpc>
                    <a:spcPct val="90000"/>
                  </a:lnSpc>
                  <a:spcBef>
                    <a:spcPct val="0"/>
                  </a:spcBef>
                  <a:spcAft>
                    <a:spcPct val="35000"/>
                  </a:spcAft>
                  <a:defRPr/>
                </a:pPr>
                <a:r>
                  <a:rPr lang="en-US" sz="1400" kern="0" dirty="0" smtClean="0">
                    <a:solidFill>
                      <a:srgbClr val="2F2B20"/>
                    </a:solidFill>
                    <a:latin typeface="Calibri"/>
                    <a:ea typeface="ＭＳ Ｐゴシック" pitchFamily="34" charset="-128"/>
                  </a:rPr>
                  <a:t>2. ASSESS climate change impacts and vulnerabilities for the area of interest.</a:t>
                </a:r>
              </a:p>
            </p:txBody>
          </p:sp>
        </p:grpSp>
        <p:grpSp>
          <p:nvGrpSpPr>
            <p:cNvPr id="15" name="Group 14"/>
            <p:cNvGrpSpPr/>
            <p:nvPr/>
          </p:nvGrpSpPr>
          <p:grpSpPr>
            <a:xfrm>
              <a:off x="5270395" y="4782652"/>
              <a:ext cx="2409740" cy="1352055"/>
              <a:chOff x="5333991" y="4677673"/>
              <a:chExt cx="2994511" cy="1862359"/>
            </a:xfrm>
            <a:solidFill>
              <a:srgbClr val="4D4D4D">
                <a:lumMod val="20000"/>
                <a:lumOff val="80000"/>
              </a:srgbClr>
            </a:solidFill>
            <a:effectLst>
              <a:glow rad="63500">
                <a:srgbClr val="4D4D4D">
                  <a:satMod val="175000"/>
                  <a:alpha val="40000"/>
                </a:srgbClr>
              </a:glow>
            </a:effectLst>
          </p:grpSpPr>
          <p:sp>
            <p:nvSpPr>
              <p:cNvPr id="23" name="Rounded Rectangle 22"/>
              <p:cNvSpPr/>
              <p:nvPr/>
            </p:nvSpPr>
            <p:spPr>
              <a:xfrm>
                <a:off x="5333991" y="4677673"/>
                <a:ext cx="2994511" cy="1862359"/>
              </a:xfrm>
              <a:prstGeom prst="roundRect">
                <a:avLst/>
              </a:prstGeom>
              <a:grpFill/>
              <a:ln w="26425" cap="flat" cmpd="sng" algn="ctr">
                <a:solidFill>
                  <a:srgbClr val="FFFFFF">
                    <a:hueOff val="0"/>
                    <a:satOff val="0"/>
                    <a:lumOff val="0"/>
                    <a:alphaOff val="0"/>
                  </a:srgbClr>
                </a:solidFill>
                <a:prstDash val="solid"/>
              </a:ln>
              <a:effectLst/>
            </p:spPr>
          </p:sp>
          <p:sp>
            <p:nvSpPr>
              <p:cNvPr id="24" name="Rounded Rectangle 9"/>
              <p:cNvSpPr/>
              <p:nvPr/>
            </p:nvSpPr>
            <p:spPr>
              <a:xfrm>
                <a:off x="5424904" y="4768586"/>
                <a:ext cx="2812685" cy="1680533"/>
              </a:xfrm>
              <a:prstGeom prst="rect">
                <a:avLst/>
              </a:prstGeom>
              <a:grpFill/>
              <a:ln>
                <a:noFill/>
              </a:ln>
              <a:effectLst/>
            </p:spPr>
            <p:txBody>
              <a:bodyPr spcFirstLastPara="0" vert="horz" wrap="square" lIns="76200" tIns="76200" rIns="76200" bIns="76200" numCol="1" spcCol="1270" anchor="ctr" anchorCtr="0">
                <a:noAutofit/>
              </a:bodyPr>
              <a:lstStyle/>
              <a:p>
                <a:pPr algn="ctr" defTabSz="889000">
                  <a:lnSpc>
                    <a:spcPct val="90000"/>
                  </a:lnSpc>
                  <a:spcBef>
                    <a:spcPct val="0"/>
                  </a:spcBef>
                  <a:spcAft>
                    <a:spcPct val="35000"/>
                  </a:spcAft>
                  <a:defRPr/>
                </a:pPr>
                <a:r>
                  <a:rPr lang="en-US" sz="1400" kern="0" dirty="0" smtClean="0">
                    <a:solidFill>
                      <a:srgbClr val="2F2B20"/>
                    </a:solidFill>
                    <a:latin typeface="Calibri"/>
                    <a:ea typeface="ＭＳ Ｐゴシック" pitchFamily="34" charset="-128"/>
                  </a:rPr>
                  <a:t>3. EVALUATE management objectives given projected impacts and vulnerabilities.</a:t>
                </a:r>
              </a:p>
            </p:txBody>
          </p:sp>
        </p:grpSp>
        <p:grpSp>
          <p:nvGrpSpPr>
            <p:cNvPr id="16" name="Group 15"/>
            <p:cNvGrpSpPr/>
            <p:nvPr/>
          </p:nvGrpSpPr>
          <p:grpSpPr>
            <a:xfrm>
              <a:off x="1634277" y="4739866"/>
              <a:ext cx="2409740" cy="1437629"/>
              <a:chOff x="815496" y="4618738"/>
              <a:chExt cx="2994511" cy="1980231"/>
            </a:xfrm>
            <a:solidFill>
              <a:srgbClr val="4D4D4D">
                <a:lumMod val="20000"/>
                <a:lumOff val="80000"/>
              </a:srgbClr>
            </a:solidFill>
            <a:effectLst>
              <a:glow rad="63500">
                <a:srgbClr val="4D4D4D">
                  <a:satMod val="175000"/>
                  <a:alpha val="40000"/>
                </a:srgbClr>
              </a:glow>
            </a:effectLst>
          </p:grpSpPr>
          <p:sp>
            <p:nvSpPr>
              <p:cNvPr id="21" name="Rounded Rectangle 20"/>
              <p:cNvSpPr/>
              <p:nvPr/>
            </p:nvSpPr>
            <p:spPr>
              <a:xfrm>
                <a:off x="815496" y="4618738"/>
                <a:ext cx="2994511" cy="1980231"/>
              </a:xfrm>
              <a:prstGeom prst="roundRect">
                <a:avLst/>
              </a:prstGeom>
              <a:grpFill/>
              <a:ln w="26425" cap="flat" cmpd="sng" algn="ctr">
                <a:solidFill>
                  <a:srgbClr val="FFFFFF">
                    <a:hueOff val="0"/>
                    <a:satOff val="0"/>
                    <a:lumOff val="0"/>
                    <a:alphaOff val="0"/>
                  </a:srgbClr>
                </a:solidFill>
                <a:prstDash val="solid"/>
              </a:ln>
              <a:effectLst/>
            </p:spPr>
          </p:sp>
          <p:sp>
            <p:nvSpPr>
              <p:cNvPr id="22" name="Rounded Rectangle 11"/>
              <p:cNvSpPr/>
              <p:nvPr/>
            </p:nvSpPr>
            <p:spPr>
              <a:xfrm>
                <a:off x="912163" y="4715405"/>
                <a:ext cx="2801177" cy="1786897"/>
              </a:xfrm>
              <a:prstGeom prst="rect">
                <a:avLst/>
              </a:prstGeom>
              <a:grpFill/>
              <a:ln>
                <a:noFill/>
              </a:ln>
              <a:effectLst/>
            </p:spPr>
            <p:txBody>
              <a:bodyPr spcFirstLastPara="0" vert="horz" wrap="square" lIns="76200" tIns="76200" rIns="76200" bIns="76200" numCol="1" spcCol="1270" anchor="ctr" anchorCtr="0">
                <a:noAutofit/>
              </a:bodyPr>
              <a:lstStyle/>
              <a:p>
                <a:pPr algn="ctr" defTabSz="889000">
                  <a:lnSpc>
                    <a:spcPct val="90000"/>
                  </a:lnSpc>
                  <a:spcBef>
                    <a:spcPct val="0"/>
                  </a:spcBef>
                  <a:spcAft>
                    <a:spcPct val="35000"/>
                  </a:spcAft>
                  <a:defRPr/>
                </a:pPr>
                <a:r>
                  <a:rPr lang="en-US" sz="1400" kern="0" dirty="0" smtClean="0">
                    <a:solidFill>
                      <a:srgbClr val="2F2B20"/>
                    </a:solidFill>
                    <a:latin typeface="Calibri"/>
                    <a:ea typeface="ＭＳ Ｐゴシック" pitchFamily="34" charset="-128"/>
                  </a:rPr>
                  <a:t>4. IDENTIFY and implement adaptation approaches and tactics. </a:t>
                </a:r>
              </a:p>
            </p:txBody>
          </p:sp>
        </p:grpSp>
        <p:grpSp>
          <p:nvGrpSpPr>
            <p:cNvPr id="17" name="Group 16"/>
            <p:cNvGrpSpPr/>
            <p:nvPr/>
          </p:nvGrpSpPr>
          <p:grpSpPr>
            <a:xfrm>
              <a:off x="1100667" y="2911314"/>
              <a:ext cx="2409740" cy="1352055"/>
              <a:chOff x="152395" y="2100038"/>
              <a:chExt cx="2994511" cy="1862359"/>
            </a:xfrm>
            <a:solidFill>
              <a:srgbClr val="4D4D4D">
                <a:lumMod val="20000"/>
                <a:lumOff val="80000"/>
              </a:srgbClr>
            </a:solidFill>
            <a:effectLst>
              <a:glow rad="63500">
                <a:srgbClr val="4D4D4D">
                  <a:satMod val="175000"/>
                  <a:alpha val="40000"/>
                </a:srgbClr>
              </a:glow>
            </a:effectLst>
          </p:grpSpPr>
          <p:sp>
            <p:nvSpPr>
              <p:cNvPr id="18" name="Rounded Rectangle 17"/>
              <p:cNvSpPr/>
              <p:nvPr/>
            </p:nvSpPr>
            <p:spPr>
              <a:xfrm>
                <a:off x="152395" y="2100038"/>
                <a:ext cx="2994511" cy="1862359"/>
              </a:xfrm>
              <a:prstGeom prst="roundRect">
                <a:avLst/>
              </a:prstGeom>
              <a:grpFill/>
              <a:ln w="26425" cap="flat" cmpd="sng" algn="ctr">
                <a:solidFill>
                  <a:srgbClr val="FFFFFF">
                    <a:hueOff val="0"/>
                    <a:satOff val="0"/>
                    <a:lumOff val="0"/>
                    <a:alphaOff val="0"/>
                  </a:srgbClr>
                </a:solidFill>
                <a:prstDash val="solid"/>
              </a:ln>
              <a:effectLst/>
            </p:spPr>
          </p:sp>
          <p:sp>
            <p:nvSpPr>
              <p:cNvPr id="19" name="Rounded Rectangle 13"/>
              <p:cNvSpPr/>
              <p:nvPr/>
            </p:nvSpPr>
            <p:spPr>
              <a:xfrm>
                <a:off x="243308" y="2190951"/>
                <a:ext cx="2812685" cy="1680533"/>
              </a:xfrm>
              <a:prstGeom prst="rect">
                <a:avLst/>
              </a:prstGeom>
              <a:grpFill/>
              <a:ln>
                <a:noFill/>
              </a:ln>
              <a:effectLst/>
            </p:spPr>
            <p:txBody>
              <a:bodyPr spcFirstLastPara="0" vert="horz" wrap="square" lIns="76200" tIns="76200" rIns="76200" bIns="76200" numCol="1" spcCol="1270" anchor="ctr" anchorCtr="0">
                <a:noAutofit/>
              </a:bodyPr>
              <a:lstStyle/>
              <a:p>
                <a:pPr algn="ctr" defTabSz="889000">
                  <a:lnSpc>
                    <a:spcPct val="90000"/>
                  </a:lnSpc>
                  <a:spcBef>
                    <a:spcPct val="0"/>
                  </a:spcBef>
                  <a:spcAft>
                    <a:spcPct val="35000"/>
                  </a:spcAft>
                  <a:defRPr/>
                </a:pPr>
                <a:r>
                  <a:rPr lang="en-US" sz="1400" kern="0" dirty="0" smtClean="0">
                    <a:solidFill>
                      <a:srgbClr val="2F2B20"/>
                    </a:solidFill>
                    <a:latin typeface="Calibri"/>
                    <a:ea typeface="ＭＳ Ｐゴシック" pitchFamily="34" charset="-128"/>
                  </a:rPr>
                  <a:t>5. MONITOR and evaluate effectiveness of implemented actions.</a:t>
                </a:r>
              </a:p>
            </p:txBody>
          </p:sp>
        </p:grpSp>
      </p:grpSp>
      <p:pic>
        <p:nvPicPr>
          <p:cNvPr id="30" name="Picture 12"/>
          <p:cNvPicPr>
            <a:picLocks noChangeAspect="1"/>
          </p:cNvPicPr>
          <p:nvPr/>
        </p:nvPicPr>
        <p:blipFill>
          <a:blip r:embed="rId4">
            <a:extLst>
              <a:ext uri="{28A0092B-C50C-407E-A947-70E740481C1C}">
                <a14:useLocalDpi xmlns:a14="http://schemas.microsoft.com/office/drawing/2010/main" val="0"/>
              </a:ext>
            </a:extLst>
          </a:blip>
          <a:srcRect b="446"/>
          <a:stretch>
            <a:fillRect/>
          </a:stretch>
        </p:blipFill>
        <p:spPr bwMode="auto">
          <a:xfrm>
            <a:off x="876300" y="5499969"/>
            <a:ext cx="952500" cy="1229360"/>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1" name="Picture 1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400" y="5087794"/>
            <a:ext cx="938531" cy="1214120"/>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3" name="Circular Arrow 32"/>
          <p:cNvSpPr/>
          <p:nvPr/>
        </p:nvSpPr>
        <p:spPr>
          <a:xfrm rot="5772039">
            <a:off x="6688575" y="2066592"/>
            <a:ext cx="1348575" cy="1635633"/>
          </a:xfrm>
          <a:prstGeom prst="circularArrow">
            <a:avLst>
              <a:gd name="adj1" fmla="val 12500"/>
              <a:gd name="adj2" fmla="val 1142319"/>
              <a:gd name="adj3" fmla="val 20457681"/>
              <a:gd name="adj4" fmla="val 13045647"/>
              <a:gd name="adj5" fmla="val 12500"/>
            </a:avLst>
          </a:prstGeom>
          <a:solidFill>
            <a:srgbClr val="035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2F2B20"/>
              </a:solidFill>
              <a:latin typeface="Calibri"/>
            </a:endParaRPr>
          </a:p>
        </p:txBody>
      </p:sp>
      <p:sp>
        <p:nvSpPr>
          <p:cNvPr id="37" name="TextBox 36"/>
          <p:cNvSpPr txBox="1"/>
          <p:nvPr/>
        </p:nvSpPr>
        <p:spPr>
          <a:xfrm>
            <a:off x="7136594" y="1828800"/>
            <a:ext cx="1752600" cy="1055608"/>
          </a:xfrm>
          <a:prstGeom prst="roundRect">
            <a:avLst/>
          </a:prstGeom>
          <a:solidFill>
            <a:schemeClr val="bg1"/>
          </a:solidFill>
          <a:ln w="38100">
            <a:solidFill>
              <a:srgbClr val="035268"/>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fontAlgn="base">
              <a:spcBef>
                <a:spcPct val="0"/>
              </a:spcBef>
              <a:spcAft>
                <a:spcPct val="0"/>
              </a:spcAft>
            </a:pPr>
            <a:r>
              <a:rPr lang="en-US" sz="1400" dirty="0" smtClean="0">
                <a:solidFill>
                  <a:srgbClr val="2F2B20"/>
                </a:solidFill>
                <a:latin typeface="Calibri"/>
              </a:rPr>
              <a:t>Vulnerability assessments, scientific literature,  and other resources</a:t>
            </a:r>
            <a:endParaRPr lang="en-US" sz="1400" dirty="0">
              <a:solidFill>
                <a:srgbClr val="2F2B20"/>
              </a:solidFill>
              <a:latin typeface="Calibri"/>
            </a:endParaRPr>
          </a:p>
        </p:txBody>
      </p:sp>
      <p:pic>
        <p:nvPicPr>
          <p:cNvPr id="38" name="Picture 1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867658" y="3124200"/>
            <a:ext cx="1165826" cy="819320"/>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9" name="Picture 1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418116" y="3667879"/>
            <a:ext cx="899083" cy="1285980"/>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0" name="Picture 1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041428" y="4177542"/>
            <a:ext cx="990592" cy="1285223"/>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1" name="Circular Arrow 40"/>
          <p:cNvSpPr/>
          <p:nvPr/>
        </p:nvSpPr>
        <p:spPr>
          <a:xfrm rot="15827961" flipH="1">
            <a:off x="1106850" y="3909907"/>
            <a:ext cx="1348575" cy="1635633"/>
          </a:xfrm>
          <a:prstGeom prst="circularArrow">
            <a:avLst>
              <a:gd name="adj1" fmla="val 12500"/>
              <a:gd name="adj2" fmla="val 1142319"/>
              <a:gd name="adj3" fmla="val 20457681"/>
              <a:gd name="adj4" fmla="val 13045647"/>
              <a:gd name="adj5" fmla="val 12500"/>
            </a:avLst>
          </a:prstGeom>
          <a:solidFill>
            <a:srgbClr val="035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2F2B20"/>
              </a:solidFill>
              <a:latin typeface="Calibri"/>
            </a:endParaRPr>
          </a:p>
        </p:txBody>
      </p:sp>
      <p:sp>
        <p:nvSpPr>
          <p:cNvPr id="42" name="TextBox 41"/>
          <p:cNvSpPr txBox="1"/>
          <p:nvPr/>
        </p:nvSpPr>
        <p:spPr>
          <a:xfrm>
            <a:off x="76200" y="3886200"/>
            <a:ext cx="1371600" cy="1051560"/>
          </a:xfrm>
          <a:prstGeom prst="roundRect">
            <a:avLst/>
          </a:prstGeom>
          <a:solidFill>
            <a:schemeClr val="bg1"/>
          </a:solidFill>
          <a:ln w="38100">
            <a:solidFill>
              <a:srgbClr val="035268"/>
            </a:solidFill>
          </a:ln>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fontAlgn="base">
              <a:spcBef>
                <a:spcPct val="0"/>
              </a:spcBef>
              <a:spcAft>
                <a:spcPct val="0"/>
              </a:spcAft>
            </a:pPr>
            <a:r>
              <a:rPr lang="en-US" sz="1400" dirty="0" smtClean="0">
                <a:solidFill>
                  <a:srgbClr val="2F2B20"/>
                </a:solidFill>
                <a:latin typeface="Calibri"/>
              </a:rPr>
              <a:t>Adaptation Strategies and Approaches</a:t>
            </a:r>
            <a:endParaRPr lang="en-US" sz="1400" dirty="0">
              <a:solidFill>
                <a:srgbClr val="2F2B20"/>
              </a:solidFill>
              <a:latin typeface="Calibri"/>
            </a:endParaRPr>
          </a:p>
        </p:txBody>
      </p:sp>
      <p:sp>
        <p:nvSpPr>
          <p:cNvPr id="32" name="Title 1"/>
          <p:cNvSpPr>
            <a:spLocks noGrp="1"/>
          </p:cNvSpPr>
          <p:nvPr>
            <p:ph type="title"/>
          </p:nvPr>
        </p:nvSpPr>
        <p:spPr>
          <a:xfrm>
            <a:off x="457200" y="223136"/>
            <a:ext cx="8229600" cy="990600"/>
          </a:xfrm>
        </p:spPr>
        <p:txBody>
          <a:bodyPr/>
          <a:lstStyle/>
          <a:p>
            <a:r>
              <a:rPr lang="en-US" altLang="en-US" b="1" i="1" dirty="0" smtClean="0">
                <a:latin typeface="Candara"/>
                <a:cs typeface="Candara"/>
              </a:rPr>
              <a:t>Identifying Adaptation Tactics</a:t>
            </a:r>
            <a:endParaRPr lang="en-US" altLang="en-US" dirty="0" smtClean="0">
              <a:latin typeface="Candara"/>
              <a:cs typeface="Candara"/>
            </a:endParaRPr>
          </a:p>
        </p:txBody>
      </p:sp>
    </p:spTree>
    <p:extLst>
      <p:ext uri="{BB962C8B-B14F-4D97-AF65-F5344CB8AC3E}">
        <p14:creationId xmlns:p14="http://schemas.microsoft.com/office/powerpoint/2010/main" val="36446637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755" y="533400"/>
            <a:ext cx="9028045" cy="5818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877214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4000" b="1" i="1" dirty="0" smtClean="0"/>
              <a:t>What we think we know…</a:t>
            </a:r>
            <a:endParaRPr lang="en-US" sz="4000" b="1" i="1" dirty="0"/>
          </a:p>
        </p:txBody>
      </p:sp>
      <p:sp>
        <p:nvSpPr>
          <p:cNvPr id="7" name="Content Placeholder 6"/>
          <p:cNvSpPr>
            <a:spLocks noGrp="1"/>
          </p:cNvSpPr>
          <p:nvPr>
            <p:ph idx="1"/>
          </p:nvPr>
        </p:nvSpPr>
        <p:spPr/>
        <p:txBody>
          <a:bodyPr/>
          <a:lstStyle/>
          <a:p>
            <a:r>
              <a:rPr lang="en-US" dirty="0" smtClean="0"/>
              <a:t>Warmer, drier conditions in the future</a:t>
            </a:r>
          </a:p>
          <a:p>
            <a:r>
              <a:rPr lang="en-US" dirty="0" smtClean="0"/>
              <a:t>Seasonality of precipitation and earlier snowmelt will affect hydrology and plant response</a:t>
            </a:r>
          </a:p>
          <a:p>
            <a:r>
              <a:rPr lang="en-US" dirty="0" smtClean="0"/>
              <a:t>More fire</a:t>
            </a:r>
          </a:p>
          <a:p>
            <a:r>
              <a:rPr lang="en-US" dirty="0"/>
              <a:t>M</a:t>
            </a:r>
            <a:r>
              <a:rPr lang="en-US" dirty="0" smtClean="0"/>
              <a:t>ore insects and disease</a:t>
            </a:r>
          </a:p>
          <a:p>
            <a:r>
              <a:rPr lang="en-US" dirty="0" smtClean="0"/>
              <a:t>Forests are more susceptible (drought, I/D, fire) at high densities</a:t>
            </a:r>
            <a:endParaRPr lang="en-US" dirty="0"/>
          </a:p>
        </p:txBody>
      </p:sp>
    </p:spTree>
    <p:extLst>
      <p:ext uri="{BB962C8B-B14F-4D97-AF65-F5344CB8AC3E}">
        <p14:creationId xmlns:p14="http://schemas.microsoft.com/office/powerpoint/2010/main" val="33455754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43000" y="1219200"/>
            <a:ext cx="6812867"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228600"/>
            <a:ext cx="8229600" cy="898525"/>
          </a:xfrm>
        </p:spPr>
        <p:txBody>
          <a:bodyPr>
            <a:normAutofit/>
          </a:bodyPr>
          <a:lstStyle/>
          <a:p>
            <a:r>
              <a:rPr lang="en-US" sz="3600" b="1" dirty="0" smtClean="0"/>
              <a:t>Projected temperatures to increase</a:t>
            </a:r>
            <a:endParaRPr lang="en-US" sz="3600" b="1" dirty="0"/>
          </a:p>
        </p:txBody>
      </p:sp>
      <p:sp>
        <p:nvSpPr>
          <p:cNvPr id="4" name="Rectangle 3"/>
          <p:cNvSpPr/>
          <p:nvPr/>
        </p:nvSpPr>
        <p:spPr>
          <a:xfrm>
            <a:off x="304800" y="1600200"/>
            <a:ext cx="1600200" cy="419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0" y="5791200"/>
            <a:ext cx="2857500" cy="704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5105400" y="6400800"/>
            <a:ext cx="3886200" cy="338554"/>
          </a:xfrm>
          <a:prstGeom prst="rect">
            <a:avLst/>
          </a:prstGeom>
          <a:noFill/>
        </p:spPr>
        <p:txBody>
          <a:bodyPr wrap="square" rtlCol="0">
            <a:spAutoFit/>
          </a:bodyPr>
          <a:lstStyle/>
          <a:p>
            <a:pPr algn="r"/>
            <a:r>
              <a:rPr lang="en-US" sz="1600" dirty="0" smtClean="0"/>
              <a:t>Source: Bidwell and </a:t>
            </a:r>
            <a:r>
              <a:rPr lang="en-US" sz="1600" dirty="0" err="1" smtClean="0"/>
              <a:t>Rangwala</a:t>
            </a:r>
            <a:endParaRPr lang="en-US" sz="1600" dirty="0"/>
          </a:p>
        </p:txBody>
      </p:sp>
    </p:spTree>
    <p:extLst>
      <p:ext uri="{BB962C8B-B14F-4D97-AF65-F5344CB8AC3E}">
        <p14:creationId xmlns:p14="http://schemas.microsoft.com/office/powerpoint/2010/main" val="252282745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800600" y="4572000"/>
            <a:ext cx="4191000" cy="1631216"/>
          </a:xfrm>
          <a:prstGeom prst="rect">
            <a:avLst/>
          </a:prstGeom>
        </p:spPr>
        <p:txBody>
          <a:bodyPr wrap="square">
            <a:spAutoFit/>
          </a:bodyPr>
          <a:lstStyle/>
          <a:p>
            <a:r>
              <a:rPr lang="en-US" sz="2000" b="1" u="sng" dirty="0" smtClean="0">
                <a:cs typeface="Calibri"/>
              </a:rPr>
              <a:t>Tactics</a:t>
            </a:r>
            <a:endParaRPr lang="en-US" sz="2000" b="1" u="sng" dirty="0">
              <a:cs typeface="Calibri"/>
            </a:endParaRPr>
          </a:p>
          <a:p>
            <a:pPr marL="117475" indent="-117475">
              <a:buFont typeface="Arial"/>
              <a:buChar char="•"/>
            </a:pPr>
            <a:r>
              <a:rPr lang="en-US" sz="2000" b="1" dirty="0">
                <a:cs typeface="Calibri"/>
              </a:rPr>
              <a:t>Reduce BA by 40-60% by thinning </a:t>
            </a:r>
            <a:endParaRPr lang="en-US" sz="2000" b="1" dirty="0" smtClean="0">
              <a:cs typeface="Calibri"/>
            </a:endParaRPr>
          </a:p>
          <a:p>
            <a:pPr marL="117475" indent="-117475">
              <a:buFont typeface="Arial"/>
              <a:buChar char="•"/>
            </a:pPr>
            <a:r>
              <a:rPr lang="en-US" sz="2000" b="1" dirty="0" smtClean="0">
                <a:cs typeface="Calibri"/>
              </a:rPr>
              <a:t>Retain </a:t>
            </a:r>
            <a:r>
              <a:rPr lang="en-US" sz="2000" b="1" dirty="0">
                <a:cs typeface="Calibri"/>
              </a:rPr>
              <a:t>priority PP&gt;DF&gt;WF</a:t>
            </a:r>
          </a:p>
          <a:p>
            <a:pPr marL="117475" indent="-117475">
              <a:buFont typeface="Arial"/>
              <a:buChar char="•"/>
            </a:pPr>
            <a:r>
              <a:rPr lang="en-US" sz="2000" b="1" dirty="0">
                <a:cs typeface="Calibri"/>
              </a:rPr>
              <a:t>Keep large PP/DF, old PP/DF/WF</a:t>
            </a:r>
          </a:p>
          <a:p>
            <a:pPr marL="117475" indent="-117475">
              <a:buFont typeface="Arial"/>
              <a:buChar char="•"/>
            </a:pPr>
            <a:r>
              <a:rPr lang="en-US" sz="2000" b="1" dirty="0">
                <a:cs typeface="Calibri"/>
              </a:rPr>
              <a:t>Even spacing</a:t>
            </a:r>
          </a:p>
        </p:txBody>
      </p:sp>
      <p:sp>
        <p:nvSpPr>
          <p:cNvPr id="7" name="Rectangle 6"/>
          <p:cNvSpPr/>
          <p:nvPr/>
        </p:nvSpPr>
        <p:spPr>
          <a:xfrm>
            <a:off x="295863" y="4572000"/>
            <a:ext cx="3895137" cy="1938992"/>
          </a:xfrm>
          <a:prstGeom prst="rect">
            <a:avLst/>
          </a:prstGeom>
        </p:spPr>
        <p:txBody>
          <a:bodyPr wrap="square">
            <a:spAutoFit/>
          </a:bodyPr>
          <a:lstStyle/>
          <a:p>
            <a:r>
              <a:rPr lang="en-US" sz="2000" b="1" u="sng" dirty="0">
                <a:cs typeface="Calibri"/>
              </a:rPr>
              <a:t>DFC/Goal </a:t>
            </a:r>
          </a:p>
          <a:p>
            <a:pPr marL="117475" indent="-117475">
              <a:buFont typeface="Arial"/>
              <a:buChar char="•"/>
            </a:pPr>
            <a:r>
              <a:rPr lang="en-US" sz="2000" b="1" dirty="0">
                <a:cs typeface="Calibri"/>
              </a:rPr>
              <a:t>Maintain current proportions of </a:t>
            </a:r>
            <a:r>
              <a:rPr lang="en-US" sz="2000" b="1" dirty="0" smtClean="0">
                <a:cs typeface="Calibri"/>
              </a:rPr>
              <a:t>Ponderosa (PP), Douglas-fir (DF), White Fir (WF), Aspen (AS)</a:t>
            </a:r>
          </a:p>
          <a:p>
            <a:pPr marL="117475" indent="-117475">
              <a:buFont typeface="Arial"/>
              <a:buChar char="•"/>
            </a:pPr>
            <a:r>
              <a:rPr lang="en-US" sz="2000" b="1" dirty="0">
                <a:cs typeface="Calibri"/>
              </a:rPr>
              <a:t>Basal area range: </a:t>
            </a:r>
            <a:r>
              <a:rPr lang="en-US" sz="2000" b="1" dirty="0" smtClean="0">
                <a:cs typeface="Calibri"/>
              </a:rPr>
              <a:t>57 </a:t>
            </a:r>
            <a:r>
              <a:rPr lang="en-US" sz="2000" b="1" dirty="0">
                <a:cs typeface="Calibri"/>
              </a:rPr>
              <a:t>to 7</a:t>
            </a:r>
            <a:r>
              <a:rPr lang="en-US" sz="2000" b="1" dirty="0" smtClean="0">
                <a:cs typeface="Calibri"/>
              </a:rPr>
              <a:t>8 ft</a:t>
            </a:r>
            <a:r>
              <a:rPr lang="en-US" sz="2000" b="1" baseline="30000" dirty="0" smtClean="0">
                <a:cs typeface="Calibri"/>
              </a:rPr>
              <a:t>2</a:t>
            </a:r>
            <a:r>
              <a:rPr lang="en-US" sz="2000" b="1" dirty="0" smtClean="0">
                <a:cs typeface="Calibri"/>
              </a:rPr>
              <a:t>/ac</a:t>
            </a:r>
            <a:endParaRPr lang="en-US" sz="2000" b="1" dirty="0">
              <a:cs typeface="Calibri"/>
            </a:endParaRPr>
          </a:p>
          <a:p>
            <a:pPr marL="117475" indent="-117475">
              <a:buFont typeface="Arial"/>
              <a:buChar char="•"/>
            </a:pPr>
            <a:endParaRPr lang="en-US" sz="2000" b="1" dirty="0">
              <a:cs typeface="Calibri"/>
            </a:endParaRPr>
          </a:p>
        </p:txBody>
      </p:sp>
      <p:sp>
        <p:nvSpPr>
          <p:cNvPr id="8" name="Title 3"/>
          <p:cNvSpPr txBox="1">
            <a:spLocks/>
          </p:cNvSpPr>
          <p:nvPr/>
        </p:nvSpPr>
        <p:spPr>
          <a:xfrm>
            <a:off x="457200" y="76200"/>
            <a:ext cx="8229600" cy="9906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t>Resistance Treatment</a:t>
            </a:r>
          </a:p>
          <a:p>
            <a:r>
              <a:rPr lang="en-US" sz="1600" b="1" dirty="0" smtClean="0">
                <a:solidFill>
                  <a:srgbClr val="008000"/>
                </a:solidFill>
              </a:rPr>
              <a:t>Maintain relatively unchanged conditions</a:t>
            </a:r>
            <a:endParaRPr lang="en-US" sz="1600" b="1" dirty="0">
              <a:solidFill>
                <a:srgbClr val="008000"/>
              </a:solidFill>
            </a:endParaRPr>
          </a:p>
        </p:txBody>
      </p:sp>
      <p:pic>
        <p:nvPicPr>
          <p:cNvPr id="2" name="Picture 1"/>
          <p:cNvPicPr>
            <a:picLocks noChangeAspect="1"/>
          </p:cNvPicPr>
          <p:nvPr/>
        </p:nvPicPr>
        <p:blipFill>
          <a:blip r:embed="rId3"/>
          <a:stretch>
            <a:fillRect/>
          </a:stretch>
        </p:blipFill>
        <p:spPr>
          <a:xfrm>
            <a:off x="198709" y="1066420"/>
            <a:ext cx="4178808" cy="3422431"/>
          </a:xfrm>
          <a:prstGeom prst="rect">
            <a:avLst/>
          </a:prstGeom>
        </p:spPr>
      </p:pic>
      <p:graphicFrame>
        <p:nvGraphicFramePr>
          <p:cNvPr id="5" name="Object 4"/>
          <p:cNvGraphicFramePr>
            <a:graphicFrameLocks noChangeAspect="1"/>
          </p:cNvGraphicFramePr>
          <p:nvPr>
            <p:extLst>
              <p:ext uri="{D42A27DB-BD31-4B8C-83A1-F6EECF244321}">
                <p14:modId xmlns:p14="http://schemas.microsoft.com/office/powerpoint/2010/main" val="963652201"/>
              </p:ext>
            </p:extLst>
          </p:nvPr>
        </p:nvGraphicFramePr>
        <p:xfrm>
          <a:off x="4842264" y="1075944"/>
          <a:ext cx="4177632" cy="3419856"/>
        </p:xfrm>
        <a:graphic>
          <a:graphicData uri="http://schemas.openxmlformats.org/presentationml/2006/ole">
            <mc:AlternateContent xmlns:mc="http://schemas.openxmlformats.org/markup-compatibility/2006">
              <mc:Choice xmlns:v="urn:schemas-microsoft-com:vml" Requires="v">
                <p:oleObj spid="_x0000_s4277" name="SPW 12.0 Graph" r:id="rId4" imgW="3360454" imgH="2750760" progId="SigmaPlotGraphicObject.11">
                  <p:embed/>
                </p:oleObj>
              </mc:Choice>
              <mc:Fallback>
                <p:oleObj name="SPW 12.0 Graph" r:id="rId4" imgW="3360454" imgH="2750760" progId="SigmaPlotGraphicObject.11">
                  <p:embed/>
                  <p:pic>
                    <p:nvPicPr>
                      <p:cNvPr id="0" name=""/>
                      <p:cNvPicPr/>
                      <p:nvPr/>
                    </p:nvPicPr>
                    <p:blipFill>
                      <a:blip r:embed="rId5"/>
                      <a:stretch>
                        <a:fillRect/>
                      </a:stretch>
                    </p:blipFill>
                    <p:spPr>
                      <a:xfrm>
                        <a:off x="4842264" y="1075944"/>
                        <a:ext cx="4177632" cy="3419856"/>
                      </a:xfrm>
                      <a:prstGeom prst="rect">
                        <a:avLst/>
                      </a:prstGeom>
                    </p:spPr>
                  </p:pic>
                </p:oleObj>
              </mc:Fallback>
            </mc:AlternateContent>
          </a:graphicData>
        </a:graphic>
      </p:graphicFrame>
    </p:spTree>
    <p:extLst>
      <p:ext uri="{BB962C8B-B14F-4D97-AF65-F5344CB8AC3E}">
        <p14:creationId xmlns:p14="http://schemas.microsoft.com/office/powerpoint/2010/main" val="213090502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76200"/>
            <a:ext cx="8229600" cy="9144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t>Resilience Treatment</a:t>
            </a:r>
          </a:p>
          <a:p>
            <a:r>
              <a:rPr lang="en-US" sz="1600" b="1" dirty="0" smtClean="0">
                <a:solidFill>
                  <a:srgbClr val="008000"/>
                </a:solidFill>
              </a:rPr>
              <a:t>Allow some change, eventual return to reference</a:t>
            </a:r>
            <a:endParaRPr lang="en-US" sz="1600" b="1" dirty="0">
              <a:solidFill>
                <a:srgbClr val="008000"/>
              </a:solidFill>
            </a:endParaRPr>
          </a:p>
        </p:txBody>
      </p:sp>
      <p:sp>
        <p:nvSpPr>
          <p:cNvPr id="5" name="Rectangle 4"/>
          <p:cNvSpPr/>
          <p:nvPr/>
        </p:nvSpPr>
        <p:spPr>
          <a:xfrm>
            <a:off x="457201" y="4527231"/>
            <a:ext cx="4114799" cy="2246769"/>
          </a:xfrm>
          <a:prstGeom prst="rect">
            <a:avLst/>
          </a:prstGeom>
          <a:noFill/>
        </p:spPr>
        <p:txBody>
          <a:bodyPr wrap="square">
            <a:spAutoFit/>
          </a:bodyPr>
          <a:lstStyle/>
          <a:p>
            <a:r>
              <a:rPr lang="en-US" sz="2000" b="1" u="sng" dirty="0">
                <a:cs typeface="Calibri"/>
              </a:rPr>
              <a:t>DFC/Goal</a:t>
            </a:r>
          </a:p>
          <a:p>
            <a:pPr marL="117475" indent="-117475">
              <a:buFont typeface="Arial"/>
              <a:buChar char="•"/>
            </a:pPr>
            <a:r>
              <a:rPr lang="en-US" sz="2000" b="1" dirty="0">
                <a:cs typeface="Calibri"/>
              </a:rPr>
              <a:t>Increase </a:t>
            </a:r>
            <a:r>
              <a:rPr lang="en-US" sz="2000" b="1" dirty="0" smtClean="0">
                <a:cs typeface="Calibri"/>
              </a:rPr>
              <a:t>drought-tolerant </a:t>
            </a:r>
            <a:r>
              <a:rPr lang="en-US" sz="2000" b="1" dirty="0">
                <a:cs typeface="Calibri"/>
              </a:rPr>
              <a:t>species</a:t>
            </a:r>
          </a:p>
          <a:p>
            <a:pPr marL="117475" indent="-117475">
              <a:buFont typeface="Arial"/>
              <a:buChar char="•"/>
            </a:pPr>
            <a:r>
              <a:rPr lang="en-US" sz="2000" b="1" dirty="0">
                <a:cs typeface="Calibri"/>
              </a:rPr>
              <a:t>Relative densities: 45-75% PP, </a:t>
            </a:r>
            <a:r>
              <a:rPr lang="en-US" sz="2000" b="1" dirty="0" smtClean="0">
                <a:cs typeface="Calibri"/>
              </a:rPr>
              <a:t>         5-35</a:t>
            </a:r>
            <a:r>
              <a:rPr lang="en-US" sz="2000" b="1" dirty="0">
                <a:cs typeface="Calibri"/>
              </a:rPr>
              <a:t>% DF, 0-15% </a:t>
            </a:r>
            <a:r>
              <a:rPr lang="en-US" sz="2000" b="1" dirty="0" smtClean="0">
                <a:cs typeface="Calibri"/>
              </a:rPr>
              <a:t>AS, </a:t>
            </a:r>
            <a:r>
              <a:rPr lang="en-US" sz="2000" b="1" dirty="0">
                <a:cs typeface="Calibri"/>
              </a:rPr>
              <a:t>0-10% WF</a:t>
            </a:r>
          </a:p>
          <a:p>
            <a:pPr marL="117475" indent="-117475">
              <a:buFont typeface="Arial"/>
              <a:buChar char="•"/>
            </a:pPr>
            <a:r>
              <a:rPr lang="en-US" sz="2000" b="1" dirty="0">
                <a:cs typeface="Calibri"/>
              </a:rPr>
              <a:t>Clumpy, multi-cohort </a:t>
            </a:r>
            <a:r>
              <a:rPr lang="en-US" sz="2000" b="1" dirty="0" smtClean="0">
                <a:cs typeface="Calibri"/>
              </a:rPr>
              <a:t>structure</a:t>
            </a:r>
          </a:p>
          <a:p>
            <a:pPr marL="117475" indent="-117475">
              <a:buFont typeface="Arial"/>
              <a:buChar char="•"/>
            </a:pPr>
            <a:r>
              <a:rPr lang="en-US" sz="2000" b="1" dirty="0" smtClean="0">
                <a:cs typeface="Calibri"/>
              </a:rPr>
              <a:t>Basal area range: 57 to 78 ft</a:t>
            </a:r>
            <a:r>
              <a:rPr lang="en-US" sz="2000" b="1" baseline="30000" dirty="0" smtClean="0">
                <a:cs typeface="Calibri"/>
              </a:rPr>
              <a:t>2</a:t>
            </a:r>
            <a:r>
              <a:rPr lang="en-US" sz="2000" b="1" dirty="0" smtClean="0">
                <a:cs typeface="Calibri"/>
              </a:rPr>
              <a:t>/ac   (range: 0 to 122)</a:t>
            </a:r>
            <a:endParaRPr lang="en-US" sz="2000" b="1" dirty="0">
              <a:cs typeface="Calibri"/>
            </a:endParaRPr>
          </a:p>
        </p:txBody>
      </p:sp>
      <p:sp>
        <p:nvSpPr>
          <p:cNvPr id="6" name="Rectangle 5"/>
          <p:cNvSpPr/>
          <p:nvPr/>
        </p:nvSpPr>
        <p:spPr>
          <a:xfrm>
            <a:off x="4953000" y="4648200"/>
            <a:ext cx="3632200" cy="1938992"/>
          </a:xfrm>
          <a:prstGeom prst="rect">
            <a:avLst/>
          </a:prstGeom>
          <a:noFill/>
        </p:spPr>
        <p:txBody>
          <a:bodyPr wrap="square">
            <a:spAutoFit/>
          </a:bodyPr>
          <a:lstStyle/>
          <a:p>
            <a:r>
              <a:rPr lang="en-US" sz="2000" b="1" u="sng" dirty="0">
                <a:cs typeface="Calibri"/>
              </a:rPr>
              <a:t>Tactics</a:t>
            </a:r>
          </a:p>
          <a:p>
            <a:pPr marL="117475" indent="-117475">
              <a:buFont typeface="Arial"/>
              <a:buChar char="•"/>
            </a:pPr>
            <a:r>
              <a:rPr lang="en-US" sz="2000" b="1" dirty="0">
                <a:cs typeface="Calibri"/>
              </a:rPr>
              <a:t>Reduce BA by 40-60% by thinning</a:t>
            </a:r>
          </a:p>
          <a:p>
            <a:pPr marL="117475" indent="-117475">
              <a:buFont typeface="Arial"/>
              <a:buChar char="•"/>
            </a:pPr>
            <a:r>
              <a:rPr lang="en-US" sz="2000" b="1" dirty="0">
                <a:cs typeface="Calibri"/>
              </a:rPr>
              <a:t>Favor priority PP&gt;DF&gt;WF</a:t>
            </a:r>
          </a:p>
          <a:p>
            <a:pPr marL="117475" indent="-117475">
              <a:buFont typeface="Arial"/>
              <a:buChar char="•"/>
            </a:pPr>
            <a:r>
              <a:rPr lang="en-US" sz="2000" b="1" dirty="0">
                <a:cs typeface="Calibri"/>
              </a:rPr>
              <a:t>Create openings up to </a:t>
            </a:r>
            <a:r>
              <a:rPr lang="en-US" sz="2000" b="1" dirty="0" smtClean="0">
                <a:cs typeface="Calibri"/>
              </a:rPr>
              <a:t>1 ac </a:t>
            </a:r>
            <a:endParaRPr lang="en-US" sz="2000" b="1" dirty="0">
              <a:cs typeface="Calibri"/>
            </a:endParaRPr>
          </a:p>
          <a:p>
            <a:pPr marL="117475" indent="-117475">
              <a:buFont typeface="Arial"/>
              <a:buChar char="•"/>
            </a:pPr>
            <a:r>
              <a:rPr lang="en-US" sz="2000" b="1" dirty="0">
                <a:cs typeface="Calibri"/>
              </a:rPr>
              <a:t>Leave legacy groups, clumps</a:t>
            </a:r>
          </a:p>
        </p:txBody>
      </p:sp>
      <p:graphicFrame>
        <p:nvGraphicFramePr>
          <p:cNvPr id="9" name="Object 8"/>
          <p:cNvGraphicFramePr>
            <a:graphicFrameLocks noChangeAspect="1"/>
          </p:cNvGraphicFramePr>
          <p:nvPr>
            <p:extLst>
              <p:ext uri="{D42A27DB-BD31-4B8C-83A1-F6EECF244321}">
                <p14:modId xmlns:p14="http://schemas.microsoft.com/office/powerpoint/2010/main" val="601696983"/>
              </p:ext>
            </p:extLst>
          </p:nvPr>
        </p:nvGraphicFramePr>
        <p:xfrm>
          <a:off x="228600" y="1152144"/>
          <a:ext cx="4177632" cy="3419856"/>
        </p:xfrm>
        <a:graphic>
          <a:graphicData uri="http://schemas.openxmlformats.org/presentationml/2006/ole">
            <mc:AlternateContent xmlns:mc="http://schemas.openxmlformats.org/markup-compatibility/2006">
              <mc:Choice xmlns:v="urn:schemas-microsoft-com:vml" Requires="v">
                <p:oleObj spid="_x0000_s5377" name="SPW 12.0 Graph" r:id="rId3" imgW="3360454" imgH="2750760" progId="SigmaPlotGraphicObject.11">
                  <p:embed/>
                </p:oleObj>
              </mc:Choice>
              <mc:Fallback>
                <p:oleObj name="SPW 12.0 Graph" r:id="rId3" imgW="3360454" imgH="2750760" progId="SigmaPlotGraphicObject.11">
                  <p:embed/>
                  <p:pic>
                    <p:nvPicPr>
                      <p:cNvPr id="0" name=""/>
                      <p:cNvPicPr/>
                      <p:nvPr/>
                    </p:nvPicPr>
                    <p:blipFill>
                      <a:blip r:embed="rId4"/>
                      <a:stretch>
                        <a:fillRect/>
                      </a:stretch>
                    </p:blipFill>
                    <p:spPr>
                      <a:xfrm>
                        <a:off x="228600" y="1152144"/>
                        <a:ext cx="4177632" cy="3419856"/>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183596426"/>
              </p:ext>
            </p:extLst>
          </p:nvPr>
        </p:nvGraphicFramePr>
        <p:xfrm>
          <a:off x="4533900" y="1152143"/>
          <a:ext cx="4155774" cy="3419856"/>
        </p:xfrm>
        <a:graphic>
          <a:graphicData uri="http://schemas.openxmlformats.org/presentationml/2006/ole">
            <mc:AlternateContent xmlns:mc="http://schemas.openxmlformats.org/markup-compatibility/2006">
              <mc:Choice xmlns:v="urn:schemas-microsoft-com:vml" Requires="v">
                <p:oleObj spid="_x0000_s5378" name="SPW 12.0 Graph" r:id="rId5" imgW="3352890" imgH="2758536" progId="SigmaPlotGraphicObject.11">
                  <p:embed/>
                </p:oleObj>
              </mc:Choice>
              <mc:Fallback>
                <p:oleObj name="SPW 12.0 Graph" r:id="rId5" imgW="3352890" imgH="2758536" progId="SigmaPlotGraphicObject.11">
                  <p:embed/>
                  <p:pic>
                    <p:nvPicPr>
                      <p:cNvPr id="0" name=""/>
                      <p:cNvPicPr/>
                      <p:nvPr/>
                    </p:nvPicPr>
                    <p:blipFill>
                      <a:blip r:embed="rId6"/>
                      <a:stretch>
                        <a:fillRect/>
                      </a:stretch>
                    </p:blipFill>
                    <p:spPr>
                      <a:xfrm>
                        <a:off x="4533900" y="1152143"/>
                        <a:ext cx="4155774" cy="3419856"/>
                      </a:xfrm>
                      <a:prstGeom prst="rect">
                        <a:avLst/>
                      </a:prstGeom>
                    </p:spPr>
                  </p:pic>
                </p:oleObj>
              </mc:Fallback>
            </mc:AlternateContent>
          </a:graphicData>
        </a:graphic>
      </p:graphicFrame>
    </p:spTree>
    <p:extLst>
      <p:ext uri="{BB962C8B-B14F-4D97-AF65-F5344CB8AC3E}">
        <p14:creationId xmlns:p14="http://schemas.microsoft.com/office/powerpoint/2010/main" val="977629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 y="0"/>
            <a:ext cx="8875059" cy="6858000"/>
          </a:xfrm>
          <a:prstGeom prst="rect">
            <a:avLst/>
          </a:prstGeom>
        </p:spPr>
      </p:pic>
      <p:sp>
        <p:nvSpPr>
          <p:cNvPr id="3" name="Title 2"/>
          <p:cNvSpPr>
            <a:spLocks noGrp="1"/>
          </p:cNvSpPr>
          <p:nvPr>
            <p:ph type="title"/>
          </p:nvPr>
        </p:nvSpPr>
        <p:spPr>
          <a:xfrm>
            <a:off x="457200" y="152400"/>
            <a:ext cx="8229600" cy="563562"/>
          </a:xfrm>
        </p:spPr>
        <p:txBody>
          <a:bodyPr>
            <a:normAutofit fontScale="90000"/>
          </a:bodyPr>
          <a:lstStyle/>
          <a:p>
            <a:r>
              <a:rPr lang="en-US" dirty="0" smtClean="0"/>
              <a:t>Ponderosa Pine 2060</a:t>
            </a:r>
            <a:endParaRPr lang="en-US" dirty="0"/>
          </a:p>
        </p:txBody>
      </p:sp>
    </p:spTree>
    <p:extLst>
      <p:ext uri="{BB962C8B-B14F-4D97-AF65-F5344CB8AC3E}">
        <p14:creationId xmlns:p14="http://schemas.microsoft.com/office/powerpoint/2010/main" val="128936677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4470" y="0"/>
            <a:ext cx="8875059" cy="6858000"/>
          </a:xfrm>
          <a:prstGeom prst="rect">
            <a:avLst/>
          </a:prstGeom>
        </p:spPr>
      </p:pic>
      <p:sp>
        <p:nvSpPr>
          <p:cNvPr id="3" name="Title 2"/>
          <p:cNvSpPr>
            <a:spLocks noGrp="1"/>
          </p:cNvSpPr>
          <p:nvPr>
            <p:ph type="title"/>
          </p:nvPr>
        </p:nvSpPr>
        <p:spPr>
          <a:xfrm>
            <a:off x="457200" y="152400"/>
            <a:ext cx="8229600" cy="563562"/>
          </a:xfrm>
        </p:spPr>
        <p:txBody>
          <a:bodyPr>
            <a:normAutofit fontScale="90000"/>
          </a:bodyPr>
          <a:lstStyle/>
          <a:p>
            <a:r>
              <a:rPr lang="en-US" dirty="0" smtClean="0"/>
              <a:t>White Fir 2060</a:t>
            </a:r>
            <a:endParaRPr lang="en-US" dirty="0"/>
          </a:p>
        </p:txBody>
      </p:sp>
    </p:spTree>
    <p:extLst>
      <p:ext uri="{BB962C8B-B14F-4D97-AF65-F5344CB8AC3E}">
        <p14:creationId xmlns:p14="http://schemas.microsoft.com/office/powerpoint/2010/main" val="2733881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4470" y="0"/>
            <a:ext cx="8875059" cy="6858000"/>
          </a:xfrm>
          <a:prstGeom prst="rect">
            <a:avLst/>
          </a:prstGeom>
        </p:spPr>
      </p:pic>
      <p:sp>
        <p:nvSpPr>
          <p:cNvPr id="3" name="Title 2"/>
          <p:cNvSpPr>
            <a:spLocks noGrp="1"/>
          </p:cNvSpPr>
          <p:nvPr>
            <p:ph type="title"/>
          </p:nvPr>
        </p:nvSpPr>
        <p:spPr>
          <a:xfrm>
            <a:off x="457200" y="228600"/>
            <a:ext cx="8229600" cy="457200"/>
          </a:xfrm>
        </p:spPr>
        <p:txBody>
          <a:bodyPr>
            <a:normAutofit fontScale="90000"/>
          </a:bodyPr>
          <a:lstStyle/>
          <a:p>
            <a:r>
              <a:rPr lang="en-US" dirty="0" smtClean="0"/>
              <a:t>Gambel Oak 2060</a:t>
            </a:r>
            <a:endParaRPr lang="en-US" dirty="0"/>
          </a:p>
        </p:txBody>
      </p:sp>
    </p:spTree>
    <p:extLst>
      <p:ext uri="{BB962C8B-B14F-4D97-AF65-F5344CB8AC3E}">
        <p14:creationId xmlns:p14="http://schemas.microsoft.com/office/powerpoint/2010/main" val="72923440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4470" y="0"/>
            <a:ext cx="8875059" cy="6858000"/>
          </a:xfrm>
          <a:prstGeom prst="rect">
            <a:avLst/>
          </a:prstGeom>
        </p:spPr>
      </p:pic>
      <p:sp>
        <p:nvSpPr>
          <p:cNvPr id="3" name="Title 2"/>
          <p:cNvSpPr>
            <a:spLocks noGrp="1"/>
          </p:cNvSpPr>
          <p:nvPr>
            <p:ph type="title"/>
          </p:nvPr>
        </p:nvSpPr>
        <p:spPr>
          <a:xfrm>
            <a:off x="457200" y="228600"/>
            <a:ext cx="8229600" cy="487362"/>
          </a:xfrm>
        </p:spPr>
        <p:txBody>
          <a:bodyPr>
            <a:normAutofit fontScale="90000"/>
          </a:bodyPr>
          <a:lstStyle/>
          <a:p>
            <a:r>
              <a:rPr lang="en-US" dirty="0" smtClean="0"/>
              <a:t>Aspen 2060</a:t>
            </a:r>
            <a:endParaRPr lang="en-US" dirty="0"/>
          </a:p>
        </p:txBody>
      </p:sp>
    </p:spTree>
    <p:extLst>
      <p:ext uri="{BB962C8B-B14F-4D97-AF65-F5344CB8AC3E}">
        <p14:creationId xmlns:p14="http://schemas.microsoft.com/office/powerpoint/2010/main" val="119466871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76200"/>
            <a:ext cx="8229600" cy="9906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t>Transition Treatment</a:t>
            </a:r>
          </a:p>
          <a:p>
            <a:r>
              <a:rPr lang="en-US" sz="1600" b="1" dirty="0" smtClean="0">
                <a:solidFill>
                  <a:srgbClr val="008000"/>
                </a:solidFill>
              </a:rPr>
              <a:t>Actively facilitate change to encourage adaptive responses </a:t>
            </a:r>
            <a:endParaRPr lang="en-US" sz="1600" b="1" dirty="0">
              <a:solidFill>
                <a:srgbClr val="008000"/>
              </a:solidFill>
            </a:endParaRPr>
          </a:p>
        </p:txBody>
      </p:sp>
      <p:sp>
        <p:nvSpPr>
          <p:cNvPr id="7" name="Rectangle 6"/>
          <p:cNvSpPr/>
          <p:nvPr/>
        </p:nvSpPr>
        <p:spPr>
          <a:xfrm>
            <a:off x="137936" y="4572000"/>
            <a:ext cx="4053064" cy="1938992"/>
          </a:xfrm>
          <a:prstGeom prst="rect">
            <a:avLst/>
          </a:prstGeom>
        </p:spPr>
        <p:txBody>
          <a:bodyPr wrap="square">
            <a:spAutoFit/>
          </a:bodyPr>
          <a:lstStyle/>
          <a:p>
            <a:r>
              <a:rPr lang="en-US" sz="2000" b="1" u="sng" dirty="0">
                <a:cs typeface="Calibri"/>
              </a:rPr>
              <a:t>DFC/Goal </a:t>
            </a:r>
          </a:p>
          <a:p>
            <a:pPr marL="117475" indent="-117475">
              <a:buFont typeface="Arial"/>
              <a:buChar char="•"/>
            </a:pPr>
            <a:r>
              <a:rPr lang="en-US" sz="2000" b="1" dirty="0">
                <a:cs typeface="Calibri"/>
              </a:rPr>
              <a:t>Increase drought-tolerant species</a:t>
            </a:r>
          </a:p>
          <a:p>
            <a:pPr marL="117475" indent="-117475">
              <a:buFont typeface="Arial"/>
              <a:buChar char="•"/>
            </a:pPr>
            <a:r>
              <a:rPr lang="en-US" sz="2000" b="1" dirty="0">
                <a:cs typeface="Calibri"/>
              </a:rPr>
              <a:t>Increase </a:t>
            </a:r>
            <a:r>
              <a:rPr lang="en-US" sz="2000" b="1" dirty="0" smtClean="0">
                <a:cs typeface="Calibri"/>
              </a:rPr>
              <a:t>PP, </a:t>
            </a:r>
            <a:r>
              <a:rPr lang="en-US" sz="2000" b="1" dirty="0">
                <a:cs typeface="Calibri"/>
              </a:rPr>
              <a:t>allow </a:t>
            </a:r>
            <a:r>
              <a:rPr lang="en-US" sz="2000" b="1" dirty="0" smtClean="0">
                <a:cs typeface="Calibri"/>
              </a:rPr>
              <a:t>Gambel Oak and Juniper </a:t>
            </a:r>
            <a:r>
              <a:rPr lang="en-US" sz="2000" b="1" dirty="0">
                <a:cs typeface="Calibri"/>
              </a:rPr>
              <a:t>to </a:t>
            </a:r>
            <a:r>
              <a:rPr lang="en-US" sz="2000" b="1" dirty="0" smtClean="0">
                <a:cs typeface="Calibri"/>
              </a:rPr>
              <a:t>increase</a:t>
            </a:r>
          </a:p>
          <a:p>
            <a:pPr marL="117475" indent="-117475">
              <a:buFont typeface="Arial"/>
              <a:buChar char="•"/>
            </a:pPr>
            <a:r>
              <a:rPr lang="en-US" sz="2000" b="1" dirty="0" smtClean="0">
                <a:cs typeface="Calibri"/>
              </a:rPr>
              <a:t>Open canopy ~ 40 ft</a:t>
            </a:r>
            <a:r>
              <a:rPr lang="en-US" sz="2000" b="1" baseline="30000" dirty="0" smtClean="0">
                <a:cs typeface="Calibri"/>
              </a:rPr>
              <a:t>2</a:t>
            </a:r>
            <a:r>
              <a:rPr lang="en-US" sz="2000" b="1" dirty="0" smtClean="0">
                <a:cs typeface="Calibri"/>
              </a:rPr>
              <a:t>/ac (range 0 to 78)</a:t>
            </a:r>
            <a:endParaRPr lang="en-US" sz="2000" b="1" dirty="0">
              <a:cs typeface="Calibri"/>
            </a:endParaRPr>
          </a:p>
        </p:txBody>
      </p:sp>
      <p:sp>
        <p:nvSpPr>
          <p:cNvPr id="8" name="Rectangle 7"/>
          <p:cNvSpPr/>
          <p:nvPr/>
        </p:nvSpPr>
        <p:spPr>
          <a:xfrm>
            <a:off x="4786136" y="4535031"/>
            <a:ext cx="4281664" cy="2246769"/>
          </a:xfrm>
          <a:prstGeom prst="rect">
            <a:avLst/>
          </a:prstGeom>
        </p:spPr>
        <p:txBody>
          <a:bodyPr wrap="square">
            <a:spAutoFit/>
          </a:bodyPr>
          <a:lstStyle/>
          <a:p>
            <a:r>
              <a:rPr lang="en-US" sz="2000" b="1" u="sng" dirty="0">
                <a:cs typeface="Calibri"/>
              </a:rPr>
              <a:t>Tactics</a:t>
            </a:r>
          </a:p>
          <a:p>
            <a:pPr marL="117475" indent="-117475">
              <a:buFont typeface="Arial"/>
              <a:buChar char="•"/>
            </a:pPr>
            <a:r>
              <a:rPr lang="en-US" sz="2000" b="1" dirty="0">
                <a:cs typeface="Calibri"/>
              </a:rPr>
              <a:t>Retain </a:t>
            </a:r>
            <a:r>
              <a:rPr lang="en-US" sz="2000" b="1" dirty="0" smtClean="0">
                <a:cs typeface="Calibri"/>
              </a:rPr>
              <a:t>PP, AS </a:t>
            </a:r>
            <a:r>
              <a:rPr lang="en-US" sz="2000" b="1" dirty="0">
                <a:cs typeface="Calibri"/>
              </a:rPr>
              <a:t>(N slopes, swales)</a:t>
            </a:r>
          </a:p>
          <a:p>
            <a:pPr marL="117475" indent="-117475">
              <a:buFont typeface="Arial"/>
              <a:buChar char="•"/>
            </a:pPr>
            <a:r>
              <a:rPr lang="en-US" sz="2000" b="1" dirty="0">
                <a:cs typeface="Calibri"/>
              </a:rPr>
              <a:t>Remove all </a:t>
            </a:r>
            <a:r>
              <a:rPr lang="en-US" sz="2000" b="1" dirty="0" smtClean="0">
                <a:cs typeface="Calibri"/>
              </a:rPr>
              <a:t>WF</a:t>
            </a:r>
            <a:endParaRPr lang="en-US" sz="2000" b="1" dirty="0">
              <a:cs typeface="Calibri"/>
            </a:endParaRPr>
          </a:p>
          <a:p>
            <a:pPr marL="117475" indent="-117475">
              <a:buFont typeface="Arial"/>
              <a:buChar char="•"/>
            </a:pPr>
            <a:r>
              <a:rPr lang="en-US" sz="2000" b="1" dirty="0">
                <a:cs typeface="Calibri"/>
              </a:rPr>
              <a:t>Canopy openness target of 30-40%</a:t>
            </a:r>
          </a:p>
          <a:p>
            <a:pPr marL="117475" indent="-117475">
              <a:buFont typeface="Arial"/>
              <a:buChar char="•"/>
            </a:pPr>
            <a:r>
              <a:rPr lang="en-US" sz="2000" b="1" dirty="0">
                <a:cs typeface="Calibri"/>
              </a:rPr>
              <a:t>Enhance current openings</a:t>
            </a:r>
          </a:p>
          <a:p>
            <a:pPr marL="117475" indent="-117475">
              <a:buFont typeface="Arial"/>
              <a:buChar char="•"/>
            </a:pPr>
            <a:r>
              <a:rPr lang="en-US" sz="2000" b="1" dirty="0">
                <a:cs typeface="Calibri"/>
              </a:rPr>
              <a:t>Increase shrubs for big-game winter range</a:t>
            </a:r>
          </a:p>
        </p:txBody>
      </p:sp>
      <p:graphicFrame>
        <p:nvGraphicFramePr>
          <p:cNvPr id="3" name="Object 2"/>
          <p:cNvGraphicFramePr>
            <a:graphicFrameLocks noChangeAspect="1"/>
          </p:cNvGraphicFramePr>
          <p:nvPr>
            <p:extLst>
              <p:ext uri="{D42A27DB-BD31-4B8C-83A1-F6EECF244321}">
                <p14:modId xmlns:p14="http://schemas.microsoft.com/office/powerpoint/2010/main" val="165716575"/>
              </p:ext>
            </p:extLst>
          </p:nvPr>
        </p:nvGraphicFramePr>
        <p:xfrm>
          <a:off x="228600" y="1075944"/>
          <a:ext cx="4165612" cy="3419856"/>
        </p:xfrm>
        <a:graphic>
          <a:graphicData uri="http://schemas.openxmlformats.org/presentationml/2006/ole">
            <mc:AlternateContent xmlns:mc="http://schemas.openxmlformats.org/markup-compatibility/2006">
              <mc:Choice xmlns:v="urn:schemas-microsoft-com:vml" Requires="v">
                <p:oleObj spid="_x0000_s6395" name="SPW 12.0 Graph" r:id="rId3" imgW="3360454" imgH="2758536" progId="SigmaPlotGraphicObject.11">
                  <p:embed/>
                </p:oleObj>
              </mc:Choice>
              <mc:Fallback>
                <p:oleObj name="SPW 12.0 Graph" r:id="rId3" imgW="3360454" imgH="2758536" progId="SigmaPlotGraphicObject.11">
                  <p:embed/>
                  <p:pic>
                    <p:nvPicPr>
                      <p:cNvPr id="0" name=""/>
                      <p:cNvPicPr/>
                      <p:nvPr/>
                    </p:nvPicPr>
                    <p:blipFill>
                      <a:blip r:embed="rId4"/>
                      <a:stretch>
                        <a:fillRect/>
                      </a:stretch>
                    </p:blipFill>
                    <p:spPr>
                      <a:xfrm>
                        <a:off x="228600" y="1075944"/>
                        <a:ext cx="4165612" cy="3419856"/>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2919333100"/>
              </p:ext>
            </p:extLst>
          </p:nvPr>
        </p:nvGraphicFramePr>
        <p:xfrm>
          <a:off x="4786136" y="1062449"/>
          <a:ext cx="4167765" cy="3419856"/>
        </p:xfrm>
        <a:graphic>
          <a:graphicData uri="http://schemas.openxmlformats.org/presentationml/2006/ole">
            <mc:AlternateContent xmlns:mc="http://schemas.openxmlformats.org/markup-compatibility/2006">
              <mc:Choice xmlns:v="urn:schemas-microsoft-com:vml" Requires="v">
                <p:oleObj spid="_x0000_s6396" name="SPW 12.0 Graph" r:id="rId5" imgW="3352890" imgH="2750760" progId="SigmaPlotGraphicObject.11">
                  <p:embed/>
                </p:oleObj>
              </mc:Choice>
              <mc:Fallback>
                <p:oleObj name="SPW 12.0 Graph" r:id="rId5" imgW="3352890" imgH="2750760" progId="SigmaPlotGraphicObject.11">
                  <p:embed/>
                  <p:pic>
                    <p:nvPicPr>
                      <p:cNvPr id="0" name=""/>
                      <p:cNvPicPr/>
                      <p:nvPr/>
                    </p:nvPicPr>
                    <p:blipFill>
                      <a:blip r:embed="rId6"/>
                      <a:stretch>
                        <a:fillRect/>
                      </a:stretch>
                    </p:blipFill>
                    <p:spPr>
                      <a:xfrm>
                        <a:off x="4786136" y="1062449"/>
                        <a:ext cx="4167765" cy="3419856"/>
                      </a:xfrm>
                      <a:prstGeom prst="rect">
                        <a:avLst/>
                      </a:prstGeom>
                    </p:spPr>
                  </p:pic>
                </p:oleObj>
              </mc:Fallback>
            </mc:AlternateContent>
          </a:graphicData>
        </a:graphic>
      </p:graphicFrame>
    </p:spTree>
    <p:extLst>
      <p:ext uri="{BB962C8B-B14F-4D97-AF65-F5344CB8AC3E}">
        <p14:creationId xmlns:p14="http://schemas.microsoft.com/office/powerpoint/2010/main" val="977629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04800" y="3886200"/>
            <a:ext cx="4343400" cy="2308324"/>
          </a:xfrm>
          <a:prstGeom prst="rect">
            <a:avLst/>
          </a:prstGeom>
        </p:spPr>
        <p:txBody>
          <a:bodyPr wrap="square">
            <a:spAutoFit/>
          </a:bodyPr>
          <a:lstStyle/>
          <a:p>
            <a:r>
              <a:rPr lang="en-US" sz="2400" b="1" dirty="0">
                <a:cs typeface="Calibri"/>
              </a:rPr>
              <a:t>ALL TREATMENTS</a:t>
            </a:r>
          </a:p>
          <a:p>
            <a:pPr marL="117475" indent="-117475">
              <a:buFont typeface="Arial"/>
              <a:buChar char="•"/>
            </a:pPr>
            <a:r>
              <a:rPr lang="en-US" sz="2400" b="1" dirty="0" smtClean="0">
                <a:cs typeface="Calibri"/>
              </a:rPr>
              <a:t>Rx </a:t>
            </a:r>
            <a:r>
              <a:rPr lang="en-US" sz="2400" b="1" dirty="0">
                <a:cs typeface="Calibri"/>
              </a:rPr>
              <a:t>burn every 5-10 </a:t>
            </a:r>
            <a:r>
              <a:rPr lang="en-US" sz="2400" b="1" dirty="0" smtClean="0">
                <a:cs typeface="Calibri"/>
              </a:rPr>
              <a:t>years</a:t>
            </a:r>
          </a:p>
          <a:p>
            <a:pPr marL="117475" indent="-117475">
              <a:buFont typeface="Arial"/>
              <a:buChar char="•"/>
            </a:pPr>
            <a:endParaRPr lang="en-US" sz="2400" b="1" dirty="0">
              <a:cs typeface="Calibri"/>
            </a:endParaRPr>
          </a:p>
          <a:p>
            <a:pPr marL="117475" indent="-117475">
              <a:buFont typeface="Arial"/>
              <a:buChar char="•"/>
            </a:pPr>
            <a:r>
              <a:rPr lang="en-US" sz="2400" b="1" dirty="0" smtClean="0">
                <a:cs typeface="Calibri"/>
              </a:rPr>
              <a:t>Rx </a:t>
            </a:r>
            <a:r>
              <a:rPr lang="en-US" sz="2400" b="1" dirty="0">
                <a:cs typeface="Calibri"/>
              </a:rPr>
              <a:t>burn to raise canopy height and reduce ladder </a:t>
            </a:r>
            <a:r>
              <a:rPr lang="en-US" sz="2400" b="1" dirty="0" smtClean="0">
                <a:cs typeface="Calibri"/>
              </a:rPr>
              <a:t>fuels (0 to 5 inch size class) </a:t>
            </a:r>
            <a:endParaRPr lang="en-US" sz="2400" b="1" dirty="0">
              <a:cs typeface="Calibri"/>
            </a:endParaRPr>
          </a:p>
        </p:txBody>
      </p:sp>
      <p:graphicFrame>
        <p:nvGraphicFramePr>
          <p:cNvPr id="13" name="Object 12"/>
          <p:cNvGraphicFramePr>
            <a:graphicFrameLocks noChangeAspect="1"/>
          </p:cNvGraphicFramePr>
          <p:nvPr>
            <p:extLst>
              <p:ext uri="{D42A27DB-BD31-4B8C-83A1-F6EECF244321}">
                <p14:modId xmlns:p14="http://schemas.microsoft.com/office/powerpoint/2010/main" val="786850692"/>
              </p:ext>
            </p:extLst>
          </p:nvPr>
        </p:nvGraphicFramePr>
        <p:xfrm>
          <a:off x="224273" y="157480"/>
          <a:ext cx="4177632" cy="3419856"/>
        </p:xfrm>
        <a:graphic>
          <a:graphicData uri="http://schemas.openxmlformats.org/presentationml/2006/ole">
            <mc:AlternateContent xmlns:mc="http://schemas.openxmlformats.org/markup-compatibility/2006">
              <mc:Choice xmlns:v="urn:schemas-microsoft-com:vml" Requires="v">
                <p:oleObj spid="_x0000_s7538" name="SPW 12.0 Graph" r:id="rId3" imgW="3360454" imgH="2750760" progId="SigmaPlotGraphicObject.11">
                  <p:embed/>
                </p:oleObj>
              </mc:Choice>
              <mc:Fallback>
                <p:oleObj name="SPW 12.0 Graph" r:id="rId3" imgW="3360454" imgH="2750760" progId="SigmaPlotGraphicObject.11">
                  <p:embed/>
                  <p:pic>
                    <p:nvPicPr>
                      <p:cNvPr id="0" name=""/>
                      <p:cNvPicPr/>
                      <p:nvPr/>
                    </p:nvPicPr>
                    <p:blipFill>
                      <a:blip r:embed="rId4"/>
                      <a:stretch>
                        <a:fillRect/>
                      </a:stretch>
                    </p:blipFill>
                    <p:spPr>
                      <a:xfrm>
                        <a:off x="224273" y="157480"/>
                        <a:ext cx="4177632" cy="3419856"/>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3660455998"/>
              </p:ext>
            </p:extLst>
          </p:nvPr>
        </p:nvGraphicFramePr>
        <p:xfrm>
          <a:off x="4835826" y="152400"/>
          <a:ext cx="4155774" cy="3419856"/>
        </p:xfrm>
        <a:graphic>
          <a:graphicData uri="http://schemas.openxmlformats.org/presentationml/2006/ole">
            <mc:AlternateContent xmlns:mc="http://schemas.openxmlformats.org/markup-compatibility/2006">
              <mc:Choice xmlns:v="urn:schemas-microsoft-com:vml" Requires="v">
                <p:oleObj spid="_x0000_s7539" name="SPW 12.0 Graph" r:id="rId5" imgW="3352890" imgH="2758536" progId="SigmaPlotGraphicObject.11">
                  <p:embed/>
                </p:oleObj>
              </mc:Choice>
              <mc:Fallback>
                <p:oleObj name="SPW 12.0 Graph" r:id="rId5" imgW="3352890" imgH="2758536" progId="SigmaPlotGraphicObject.11">
                  <p:embed/>
                  <p:pic>
                    <p:nvPicPr>
                      <p:cNvPr id="0" name=""/>
                      <p:cNvPicPr/>
                      <p:nvPr/>
                    </p:nvPicPr>
                    <p:blipFill>
                      <a:blip r:embed="rId6"/>
                      <a:stretch>
                        <a:fillRect/>
                      </a:stretch>
                    </p:blipFill>
                    <p:spPr>
                      <a:xfrm>
                        <a:off x="4835826" y="152400"/>
                        <a:ext cx="4155774" cy="3419856"/>
                      </a:xfrm>
                      <a:prstGeom prst="rect">
                        <a:avLst/>
                      </a:prstGeom>
                    </p:spPr>
                  </p:pic>
                </p:oleObj>
              </mc:Fallback>
            </mc:AlternateContent>
          </a:graphicData>
        </a:graphic>
      </p:graphicFrame>
      <p:sp>
        <p:nvSpPr>
          <p:cNvPr id="10" name="TextBox 9"/>
          <p:cNvSpPr txBox="1"/>
          <p:nvPr/>
        </p:nvSpPr>
        <p:spPr>
          <a:xfrm>
            <a:off x="5648960" y="1048434"/>
            <a:ext cx="1285240" cy="646331"/>
          </a:xfrm>
          <a:prstGeom prst="rect">
            <a:avLst/>
          </a:prstGeom>
          <a:noFill/>
        </p:spPr>
        <p:txBody>
          <a:bodyPr wrap="square" rtlCol="0">
            <a:spAutoFit/>
          </a:bodyPr>
          <a:lstStyle/>
          <a:p>
            <a:r>
              <a:rPr lang="en-US" b="1" dirty="0" smtClean="0">
                <a:solidFill>
                  <a:srgbClr val="008000"/>
                </a:solidFill>
              </a:rPr>
              <a:t>Variable densities</a:t>
            </a:r>
            <a:endParaRPr lang="en-US" b="1" dirty="0">
              <a:solidFill>
                <a:srgbClr val="008000"/>
              </a:solidFill>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4055626060"/>
              </p:ext>
            </p:extLst>
          </p:nvPr>
        </p:nvGraphicFramePr>
        <p:xfrm>
          <a:off x="4823835" y="3361944"/>
          <a:ext cx="4167765" cy="3419856"/>
        </p:xfrm>
        <a:graphic>
          <a:graphicData uri="http://schemas.openxmlformats.org/presentationml/2006/ole">
            <mc:AlternateContent xmlns:mc="http://schemas.openxmlformats.org/markup-compatibility/2006">
              <mc:Choice xmlns:v="urn:schemas-microsoft-com:vml" Requires="v">
                <p:oleObj spid="_x0000_s7540" name="SPW 12.0 Graph" r:id="rId7" imgW="3352890" imgH="2750760" progId="SigmaPlotGraphicObject.11">
                  <p:embed/>
                </p:oleObj>
              </mc:Choice>
              <mc:Fallback>
                <p:oleObj name="SPW 12.0 Graph" r:id="rId7" imgW="3352890" imgH="2750760" progId="SigmaPlotGraphicObject.11">
                  <p:embed/>
                  <p:pic>
                    <p:nvPicPr>
                      <p:cNvPr id="0" name=""/>
                      <p:cNvPicPr/>
                      <p:nvPr/>
                    </p:nvPicPr>
                    <p:blipFill>
                      <a:blip r:embed="rId8"/>
                      <a:stretch>
                        <a:fillRect/>
                      </a:stretch>
                    </p:blipFill>
                    <p:spPr>
                      <a:xfrm>
                        <a:off x="4823835" y="3361944"/>
                        <a:ext cx="4167765" cy="3419856"/>
                      </a:xfrm>
                      <a:prstGeom prst="rect">
                        <a:avLst/>
                      </a:prstGeom>
                    </p:spPr>
                  </p:pic>
                </p:oleObj>
              </mc:Fallback>
            </mc:AlternateContent>
          </a:graphicData>
        </a:graphic>
      </p:graphicFrame>
      <p:sp>
        <p:nvSpPr>
          <p:cNvPr id="11" name="TextBox 10"/>
          <p:cNvSpPr txBox="1"/>
          <p:nvPr/>
        </p:nvSpPr>
        <p:spPr>
          <a:xfrm>
            <a:off x="5638800" y="3761705"/>
            <a:ext cx="1727200" cy="1200329"/>
          </a:xfrm>
          <a:prstGeom prst="rect">
            <a:avLst/>
          </a:prstGeom>
          <a:noFill/>
        </p:spPr>
        <p:txBody>
          <a:bodyPr wrap="square" rtlCol="0">
            <a:spAutoFit/>
          </a:bodyPr>
          <a:lstStyle/>
          <a:p>
            <a:r>
              <a:rPr lang="en-US" b="1" dirty="0" smtClean="0">
                <a:solidFill>
                  <a:srgbClr val="008000"/>
                </a:solidFill>
              </a:rPr>
              <a:t>Grouped trees with predominance of openings</a:t>
            </a:r>
            <a:endParaRPr lang="en-US" b="1" dirty="0">
              <a:solidFill>
                <a:srgbClr val="008000"/>
              </a:solidFill>
            </a:endParaRPr>
          </a:p>
        </p:txBody>
      </p:sp>
    </p:spTree>
    <p:extLst>
      <p:ext uri="{BB962C8B-B14F-4D97-AF65-F5344CB8AC3E}">
        <p14:creationId xmlns:p14="http://schemas.microsoft.com/office/powerpoint/2010/main" val="392991052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p:cNvSpPr/>
          <p:nvPr/>
        </p:nvSpPr>
        <p:spPr>
          <a:xfrm>
            <a:off x="1158875" y="4103688"/>
            <a:ext cx="2339975" cy="1920875"/>
          </a:xfrm>
          <a:prstGeom prst="roundRect">
            <a:avLst/>
          </a:prstGeom>
          <a:solidFill>
            <a:schemeClr val="tx2">
              <a:lumMod val="60000"/>
              <a:lumOff val="40000"/>
              <a:alpha val="2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tIns="0"/>
          <a:lstStyle/>
          <a:p>
            <a:pPr algn="ctr">
              <a:defRPr/>
            </a:pPr>
            <a:r>
              <a:rPr lang="en-US" sz="2000" b="1" dirty="0">
                <a:solidFill>
                  <a:srgbClr val="000000"/>
                </a:solidFill>
                <a:latin typeface="Arial"/>
                <a:cs typeface="Calibri"/>
              </a:rPr>
              <a:t>Resistance</a:t>
            </a:r>
          </a:p>
        </p:txBody>
      </p:sp>
      <p:cxnSp>
        <p:nvCxnSpPr>
          <p:cNvPr id="3" name="Straight Arrow Connector 2"/>
          <p:cNvCxnSpPr/>
          <p:nvPr/>
        </p:nvCxnSpPr>
        <p:spPr>
          <a:xfrm>
            <a:off x="1012825" y="6154738"/>
            <a:ext cx="7373938" cy="0"/>
          </a:xfrm>
          <a:prstGeom prst="straightConnector1">
            <a:avLst/>
          </a:prstGeom>
          <a:ln w="3175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 name="Straight Arrow Connector 3"/>
          <p:cNvCxnSpPr/>
          <p:nvPr/>
        </p:nvCxnSpPr>
        <p:spPr>
          <a:xfrm flipV="1">
            <a:off x="1012825" y="400050"/>
            <a:ext cx="0" cy="5772150"/>
          </a:xfrm>
          <a:prstGeom prst="straightConnector1">
            <a:avLst/>
          </a:prstGeom>
          <a:ln w="3175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7412" name="TextBox 4"/>
          <p:cNvSpPr txBox="1">
            <a:spLocks noChangeArrowheads="1"/>
          </p:cNvSpPr>
          <p:nvPr/>
        </p:nvSpPr>
        <p:spPr bwMode="auto">
          <a:xfrm>
            <a:off x="1608138" y="6172200"/>
            <a:ext cx="281146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dirty="0">
                <a:solidFill>
                  <a:prstClr val="black"/>
                </a:solidFill>
                <a:latin typeface="Calibri"/>
                <a:cs typeface="Calibri"/>
              </a:rPr>
              <a:t>Reduce climate change impacts</a:t>
            </a:r>
          </a:p>
        </p:txBody>
      </p:sp>
      <p:sp>
        <p:nvSpPr>
          <p:cNvPr id="6" name="TextBox 5"/>
          <p:cNvSpPr txBox="1"/>
          <p:nvPr/>
        </p:nvSpPr>
        <p:spPr>
          <a:xfrm>
            <a:off x="336128" y="654644"/>
            <a:ext cx="492443" cy="2596823"/>
          </a:xfrm>
          <a:prstGeom prst="rect">
            <a:avLst/>
          </a:prstGeom>
          <a:noFill/>
        </p:spPr>
        <p:txBody>
          <a:bodyPr vert="vert270">
            <a:spAutoFit/>
          </a:bodyPr>
          <a:lstStyle/>
          <a:p>
            <a:pPr algn="ctr">
              <a:defRPr/>
            </a:pPr>
            <a:r>
              <a:rPr lang="en-US" sz="2000" b="1" dirty="0">
                <a:solidFill>
                  <a:prstClr val="black"/>
                </a:solidFill>
                <a:latin typeface="Calibri"/>
                <a:cs typeface="Calibri"/>
              </a:rPr>
              <a:t>Promote Change</a:t>
            </a:r>
          </a:p>
        </p:txBody>
      </p:sp>
      <p:sp>
        <p:nvSpPr>
          <p:cNvPr id="17414" name="TextBox 6"/>
          <p:cNvSpPr txBox="1">
            <a:spLocks noChangeArrowheads="1"/>
          </p:cNvSpPr>
          <p:nvPr/>
        </p:nvSpPr>
        <p:spPr bwMode="auto">
          <a:xfrm>
            <a:off x="5754688" y="6172200"/>
            <a:ext cx="308451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dirty="0">
                <a:solidFill>
                  <a:prstClr val="black"/>
                </a:solidFill>
                <a:latin typeface="Calibri"/>
                <a:cs typeface="Calibri"/>
              </a:rPr>
              <a:t>Facilitate adaptive responses</a:t>
            </a:r>
          </a:p>
        </p:txBody>
      </p:sp>
      <p:sp>
        <p:nvSpPr>
          <p:cNvPr id="8" name="TextBox 7"/>
          <p:cNvSpPr txBox="1"/>
          <p:nvPr/>
        </p:nvSpPr>
        <p:spPr>
          <a:xfrm>
            <a:off x="228600" y="3748708"/>
            <a:ext cx="800219" cy="2275271"/>
          </a:xfrm>
          <a:prstGeom prst="rect">
            <a:avLst/>
          </a:prstGeom>
          <a:noFill/>
        </p:spPr>
        <p:txBody>
          <a:bodyPr vert="vert270">
            <a:spAutoFit/>
          </a:bodyPr>
          <a:lstStyle/>
          <a:p>
            <a:pPr algn="ctr">
              <a:defRPr/>
            </a:pPr>
            <a:r>
              <a:rPr lang="en-US" sz="2000" b="1" dirty="0">
                <a:solidFill>
                  <a:prstClr val="black"/>
                </a:solidFill>
                <a:latin typeface="Calibri"/>
                <a:cs typeface="Calibri"/>
              </a:rPr>
              <a:t>Maintain current conditions</a:t>
            </a:r>
          </a:p>
        </p:txBody>
      </p:sp>
      <p:sp>
        <p:nvSpPr>
          <p:cNvPr id="14" name="Rounded Rectangle 13"/>
          <p:cNvSpPr/>
          <p:nvPr/>
        </p:nvSpPr>
        <p:spPr>
          <a:xfrm>
            <a:off x="5948363" y="627063"/>
            <a:ext cx="2338387" cy="1919287"/>
          </a:xfrm>
          <a:prstGeom prst="roundRect">
            <a:avLst/>
          </a:prstGeom>
          <a:solidFill>
            <a:srgbClr val="C26B2B">
              <a:alpha val="25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tIns="0"/>
          <a:lstStyle/>
          <a:p>
            <a:pPr algn="ctr">
              <a:defRPr/>
            </a:pPr>
            <a:r>
              <a:rPr lang="en-US" sz="2000" b="1" dirty="0">
                <a:solidFill>
                  <a:srgbClr val="000000"/>
                </a:solidFill>
                <a:latin typeface="Arial"/>
                <a:cs typeface="Calibri"/>
              </a:rPr>
              <a:t>Transition</a:t>
            </a:r>
          </a:p>
        </p:txBody>
      </p:sp>
      <p:sp>
        <p:nvSpPr>
          <p:cNvPr id="15" name="Text Box 5"/>
          <p:cNvSpPr txBox="1"/>
          <p:nvPr/>
        </p:nvSpPr>
        <p:spPr>
          <a:xfrm>
            <a:off x="6002338" y="1003300"/>
            <a:ext cx="2339975" cy="1263650"/>
          </a:xfrm>
          <a:prstGeom prst="rect">
            <a:avLst/>
          </a:prstGeom>
          <a:noFill/>
          <a:ln w="12700">
            <a:noFill/>
            <a:prstDash val="sysDash"/>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a:lstStyle/>
          <a:p>
            <a:pPr>
              <a:defRPr/>
            </a:pPr>
            <a:r>
              <a:rPr lang="en-US" sz="1200" u="sng" dirty="0">
                <a:solidFill>
                  <a:prstClr val="black"/>
                </a:solidFill>
                <a:latin typeface="Calibri"/>
                <a:ea typeface="ＭＳ 明朝"/>
                <a:cs typeface="Times New Roman"/>
              </a:rPr>
              <a:t>Management Goal</a:t>
            </a:r>
            <a:r>
              <a:rPr lang="en-US" sz="1200" dirty="0">
                <a:solidFill>
                  <a:prstClr val="black"/>
                </a:solidFill>
                <a:latin typeface="Calibri"/>
                <a:ea typeface="ＭＳ 明朝"/>
                <a:cs typeface="Times New Roman"/>
              </a:rPr>
              <a:t>: intentionally accommodate change and enable ecosystems to adaptively respond to changing conditions</a:t>
            </a:r>
            <a:endParaRPr lang="en-US" sz="1200" dirty="0">
              <a:solidFill>
                <a:prstClr val="black"/>
              </a:solidFill>
              <a:latin typeface="Arial"/>
              <a:ea typeface="ＭＳ 明朝"/>
              <a:cs typeface="Times New Roman"/>
            </a:endParaRPr>
          </a:p>
          <a:p>
            <a:pPr>
              <a:defRPr/>
            </a:pPr>
            <a:r>
              <a:rPr lang="en-US" sz="1200" u="sng" dirty="0">
                <a:solidFill>
                  <a:prstClr val="black"/>
                </a:solidFill>
                <a:latin typeface="Calibri"/>
                <a:ea typeface="ＭＳ 明朝"/>
                <a:cs typeface="Times New Roman"/>
              </a:rPr>
              <a:t>Strategy</a:t>
            </a:r>
            <a:r>
              <a:rPr lang="en-US" sz="1200" dirty="0" smtClean="0">
                <a:solidFill>
                  <a:prstClr val="black"/>
                </a:solidFill>
                <a:latin typeface="Calibri"/>
                <a:ea typeface="ＭＳ 明朝"/>
                <a:cs typeface="Times New Roman"/>
              </a:rPr>
              <a:t>: Environment dominated by </a:t>
            </a:r>
            <a:r>
              <a:rPr lang="en-US" sz="1200" b="1" dirty="0" smtClean="0">
                <a:solidFill>
                  <a:prstClr val="black"/>
                </a:solidFill>
                <a:latin typeface="Calibri"/>
                <a:ea typeface="ＭＳ 明朝"/>
                <a:cs typeface="Times New Roman"/>
              </a:rPr>
              <a:t>openings</a:t>
            </a:r>
            <a:r>
              <a:rPr lang="en-US" sz="1200" dirty="0" smtClean="0">
                <a:solidFill>
                  <a:prstClr val="black"/>
                </a:solidFill>
                <a:latin typeface="Calibri"/>
                <a:ea typeface="ＭＳ 明朝"/>
                <a:cs typeface="Times New Roman"/>
              </a:rPr>
              <a:t>, retain PP and DF in </a:t>
            </a:r>
            <a:r>
              <a:rPr lang="en-US" sz="1200" b="1" dirty="0" smtClean="0">
                <a:solidFill>
                  <a:prstClr val="black"/>
                </a:solidFill>
                <a:latin typeface="Calibri"/>
                <a:ea typeface="ＭＳ 明朝"/>
                <a:cs typeface="Times New Roman"/>
              </a:rPr>
              <a:t>clumps</a:t>
            </a:r>
            <a:r>
              <a:rPr lang="en-US" sz="1200" dirty="0" smtClean="0">
                <a:solidFill>
                  <a:prstClr val="black"/>
                </a:solidFill>
                <a:latin typeface="Calibri"/>
                <a:ea typeface="ＭＳ 明朝"/>
                <a:cs typeface="Times New Roman"/>
              </a:rPr>
              <a:t>, Aspen in swales and N slopes, remove all WF</a:t>
            </a:r>
            <a:endParaRPr lang="en-US" sz="1200" dirty="0">
              <a:solidFill>
                <a:prstClr val="black"/>
              </a:solidFill>
              <a:latin typeface="Arial"/>
              <a:ea typeface="ＭＳ 明朝"/>
              <a:cs typeface="Times New Roman"/>
            </a:endParaRPr>
          </a:p>
        </p:txBody>
      </p:sp>
      <p:sp>
        <p:nvSpPr>
          <p:cNvPr id="17" name="Rounded Rectangle 16"/>
          <p:cNvSpPr/>
          <p:nvPr/>
        </p:nvSpPr>
        <p:spPr>
          <a:xfrm>
            <a:off x="3573463" y="2366963"/>
            <a:ext cx="2338387" cy="1925637"/>
          </a:xfrm>
          <a:prstGeom prst="roundRect">
            <a:avLst/>
          </a:prstGeom>
          <a:solidFill>
            <a:srgbClr val="8BA56E">
              <a:alpha val="25000"/>
            </a:srgb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tIns="0"/>
          <a:lstStyle/>
          <a:p>
            <a:pPr algn="ctr">
              <a:defRPr/>
            </a:pPr>
            <a:r>
              <a:rPr lang="en-US" sz="2000" b="1" dirty="0">
                <a:solidFill>
                  <a:prstClr val="black"/>
                </a:solidFill>
                <a:latin typeface="Arial"/>
                <a:cs typeface="Calibri"/>
              </a:rPr>
              <a:t>Resilience</a:t>
            </a:r>
          </a:p>
        </p:txBody>
      </p:sp>
      <p:sp>
        <p:nvSpPr>
          <p:cNvPr id="18" name="Text Box 3"/>
          <p:cNvSpPr txBox="1"/>
          <p:nvPr/>
        </p:nvSpPr>
        <p:spPr>
          <a:xfrm>
            <a:off x="1257300" y="4564063"/>
            <a:ext cx="1609725" cy="1270000"/>
          </a:xfrm>
          <a:prstGeom prst="rect">
            <a:avLst/>
          </a:prstGeom>
          <a:noFill/>
          <a:ln w="12700">
            <a:noFill/>
            <a:prstDash val="sysDash"/>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a:lstStyle/>
          <a:p>
            <a:pPr>
              <a:defRPr/>
            </a:pPr>
            <a:r>
              <a:rPr lang="en-US" sz="1200" u="sng" dirty="0">
                <a:solidFill>
                  <a:prstClr val="black"/>
                </a:solidFill>
                <a:latin typeface="Calibri"/>
                <a:ea typeface="ＭＳ 明朝"/>
                <a:cs typeface="Times New Roman"/>
              </a:rPr>
              <a:t>Management Goal</a:t>
            </a:r>
            <a:r>
              <a:rPr lang="en-US" sz="1200" dirty="0">
                <a:solidFill>
                  <a:prstClr val="black"/>
                </a:solidFill>
                <a:latin typeface="Calibri"/>
                <a:ea typeface="ＭＳ 明朝"/>
                <a:cs typeface="Times New Roman"/>
              </a:rPr>
              <a:t>: </a:t>
            </a:r>
          </a:p>
          <a:p>
            <a:pPr>
              <a:defRPr/>
            </a:pPr>
            <a:r>
              <a:rPr lang="en-US" sz="1200" dirty="0">
                <a:solidFill>
                  <a:prstClr val="black"/>
                </a:solidFill>
                <a:latin typeface="Calibri"/>
                <a:ea typeface="ＭＳ 明朝"/>
                <a:cs typeface="Times New Roman"/>
              </a:rPr>
              <a:t>maintain relatively unchanged conditions over time</a:t>
            </a:r>
            <a:endParaRPr lang="en-US" sz="1200" dirty="0">
              <a:solidFill>
                <a:prstClr val="black"/>
              </a:solidFill>
              <a:latin typeface="Arial"/>
              <a:ea typeface="ＭＳ 明朝"/>
              <a:cs typeface="Times New Roman"/>
            </a:endParaRPr>
          </a:p>
          <a:p>
            <a:pPr>
              <a:defRPr/>
            </a:pPr>
            <a:r>
              <a:rPr lang="en-US" sz="1200" u="sng" dirty="0">
                <a:solidFill>
                  <a:prstClr val="black"/>
                </a:solidFill>
                <a:latin typeface="Calibri"/>
                <a:ea typeface="ＭＳ 明朝"/>
                <a:cs typeface="Times New Roman"/>
              </a:rPr>
              <a:t>Strategy</a:t>
            </a:r>
            <a:r>
              <a:rPr lang="en-US" sz="1200" dirty="0">
                <a:solidFill>
                  <a:prstClr val="black"/>
                </a:solidFill>
                <a:latin typeface="Calibri"/>
                <a:ea typeface="ＭＳ 明朝"/>
                <a:cs typeface="Times New Roman"/>
              </a:rPr>
              <a:t>: </a:t>
            </a:r>
            <a:r>
              <a:rPr lang="en-US" sz="1200" dirty="0" smtClean="0">
                <a:solidFill>
                  <a:prstClr val="black"/>
                </a:solidFill>
                <a:latin typeface="Calibri"/>
                <a:ea typeface="ＭＳ 明朝"/>
                <a:cs typeface="Times New Roman"/>
              </a:rPr>
              <a:t>maintain proportional PP, DF, WF, AS</a:t>
            </a:r>
            <a:endParaRPr lang="en-US" sz="1200" dirty="0">
              <a:solidFill>
                <a:prstClr val="black"/>
              </a:solidFill>
              <a:latin typeface="Arial"/>
              <a:ea typeface="ＭＳ 明朝"/>
              <a:cs typeface="Times New Roman"/>
            </a:endParaRPr>
          </a:p>
        </p:txBody>
      </p:sp>
      <p:sp>
        <p:nvSpPr>
          <p:cNvPr id="21" name="Text Box 4"/>
          <p:cNvSpPr txBox="1"/>
          <p:nvPr/>
        </p:nvSpPr>
        <p:spPr>
          <a:xfrm>
            <a:off x="3659187" y="2786063"/>
            <a:ext cx="2163943" cy="1446212"/>
          </a:xfrm>
          <a:prstGeom prst="rect">
            <a:avLst/>
          </a:prstGeom>
          <a:noFill/>
          <a:ln w="12700">
            <a:noFill/>
            <a:prstDash val="sysDash"/>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a:lstStyle/>
          <a:p>
            <a:pPr>
              <a:defRPr/>
            </a:pPr>
            <a:r>
              <a:rPr lang="en-US" sz="1200" u="sng" dirty="0">
                <a:solidFill>
                  <a:prstClr val="black"/>
                </a:solidFill>
                <a:latin typeface="Calibri"/>
                <a:ea typeface="ＭＳ 明朝"/>
                <a:cs typeface="Calibri"/>
              </a:rPr>
              <a:t>Management Goal</a:t>
            </a:r>
            <a:r>
              <a:rPr lang="en-US" sz="1200" dirty="0">
                <a:solidFill>
                  <a:prstClr val="black"/>
                </a:solidFill>
                <a:latin typeface="Calibri"/>
                <a:ea typeface="ＭＳ 明朝"/>
                <a:cs typeface="Calibri"/>
              </a:rPr>
              <a:t>: allow some change in current conditions, but encourage a return to reference conditions</a:t>
            </a:r>
          </a:p>
          <a:p>
            <a:pPr>
              <a:defRPr/>
            </a:pPr>
            <a:r>
              <a:rPr lang="en-US" sz="1200" u="sng" dirty="0">
                <a:solidFill>
                  <a:prstClr val="black"/>
                </a:solidFill>
                <a:latin typeface="Calibri"/>
                <a:ea typeface="ＭＳ 明朝"/>
                <a:cs typeface="Calibri"/>
              </a:rPr>
              <a:t>Strategy</a:t>
            </a:r>
            <a:r>
              <a:rPr lang="en-US" sz="1200" dirty="0">
                <a:solidFill>
                  <a:prstClr val="black"/>
                </a:solidFill>
                <a:latin typeface="Calibri"/>
                <a:ea typeface="ＭＳ 明朝"/>
                <a:cs typeface="Calibri"/>
              </a:rPr>
              <a:t>: </a:t>
            </a:r>
            <a:r>
              <a:rPr lang="en-US" sz="1200" dirty="0" smtClean="0">
                <a:solidFill>
                  <a:prstClr val="black"/>
                </a:solidFill>
                <a:latin typeface="Calibri"/>
                <a:ea typeface="ＭＳ 明朝"/>
                <a:cs typeface="Calibri"/>
              </a:rPr>
              <a:t>variable tree cover and openings (up to 1 ac), increase drought-tolerant species</a:t>
            </a:r>
            <a:endParaRPr lang="en-US" sz="1200" dirty="0">
              <a:solidFill>
                <a:prstClr val="black"/>
              </a:solidFill>
              <a:latin typeface="Calibri"/>
              <a:ea typeface="ＭＳ 明朝"/>
              <a:cs typeface="Calibri"/>
            </a:endParaRPr>
          </a:p>
        </p:txBody>
      </p:sp>
      <p:sp>
        <p:nvSpPr>
          <p:cNvPr id="17422" name="TextBox 24"/>
          <p:cNvSpPr txBox="1">
            <a:spLocks noChangeArrowheads="1"/>
          </p:cNvSpPr>
          <p:nvPr/>
        </p:nvSpPr>
        <p:spPr bwMode="auto">
          <a:xfrm>
            <a:off x="998538" y="400050"/>
            <a:ext cx="49498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200" b="1" dirty="0">
                <a:solidFill>
                  <a:prstClr val="black"/>
                </a:solidFill>
                <a:latin typeface="Calibri"/>
                <a:cs typeface="Calibri"/>
              </a:rPr>
              <a:t>Spectrum of Adaptive Forest  Management Treatments</a:t>
            </a:r>
          </a:p>
        </p:txBody>
      </p:sp>
      <p:sp>
        <p:nvSpPr>
          <p:cNvPr id="17425" name="TextBox 1"/>
          <p:cNvSpPr txBox="1">
            <a:spLocks noChangeArrowheads="1"/>
          </p:cNvSpPr>
          <p:nvPr/>
        </p:nvSpPr>
        <p:spPr bwMode="auto">
          <a:xfrm>
            <a:off x="4186238" y="4308400"/>
            <a:ext cx="1762125"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u="sng" dirty="0" smtClean="0">
                <a:solidFill>
                  <a:prstClr val="black"/>
                </a:solidFill>
                <a:latin typeface="Calibri" charset="0"/>
                <a:cs typeface="Calibri" charset="0"/>
              </a:rPr>
              <a:t>Species</a:t>
            </a:r>
            <a:r>
              <a:rPr lang="en-US" sz="1400" dirty="0" smtClean="0">
                <a:solidFill>
                  <a:prstClr val="black"/>
                </a:solidFill>
                <a:latin typeface="Calibri" charset="0"/>
                <a:cs typeface="Calibri" charset="0"/>
              </a:rPr>
              <a:t>: </a:t>
            </a:r>
            <a:endParaRPr lang="en-US" sz="1400" dirty="0">
              <a:solidFill>
                <a:prstClr val="black"/>
              </a:solidFill>
              <a:latin typeface="Calibri" charset="0"/>
              <a:cs typeface="Calibri" charset="0"/>
            </a:endParaRPr>
          </a:p>
          <a:p>
            <a:r>
              <a:rPr lang="en-US" sz="1400" dirty="0" smtClean="0">
                <a:solidFill>
                  <a:prstClr val="black"/>
                </a:solidFill>
                <a:latin typeface="Calibri"/>
                <a:ea typeface="Wingdings"/>
                <a:cs typeface="Calibri"/>
                <a:sym typeface="Wingdings"/>
              </a:rPr>
              <a:t>ponderosa pine </a:t>
            </a:r>
            <a:r>
              <a:rPr lang="en-US" sz="1400" dirty="0" smtClean="0">
                <a:solidFill>
                  <a:prstClr val="black"/>
                </a:solidFill>
                <a:latin typeface="Wingdings"/>
                <a:ea typeface="Wingdings"/>
                <a:cs typeface="Wingdings"/>
                <a:sym typeface="Wingdings"/>
              </a:rPr>
              <a:t></a:t>
            </a:r>
            <a:endParaRPr lang="en-US" sz="1400" dirty="0" smtClean="0">
              <a:solidFill>
                <a:prstClr val="black"/>
              </a:solidFill>
              <a:latin typeface="Calibri"/>
              <a:ea typeface="Wingdings"/>
              <a:cs typeface="Calibri"/>
              <a:sym typeface="Wingdings"/>
            </a:endParaRPr>
          </a:p>
          <a:p>
            <a:r>
              <a:rPr lang="en-US" sz="1400" dirty="0" smtClean="0">
                <a:solidFill>
                  <a:prstClr val="black"/>
                </a:solidFill>
                <a:latin typeface="Calibri"/>
                <a:ea typeface="Wingdings"/>
                <a:cs typeface="Calibri"/>
                <a:sym typeface="Wingdings"/>
              </a:rPr>
              <a:t>Douglas-fir </a:t>
            </a:r>
            <a:r>
              <a:rPr lang="en-US" sz="1400" dirty="0" smtClean="0">
                <a:solidFill>
                  <a:prstClr val="black"/>
                </a:solidFill>
                <a:latin typeface="Wingdings"/>
                <a:ea typeface="Wingdings"/>
                <a:cs typeface="Wingdings"/>
                <a:sym typeface="Wingdings"/>
              </a:rPr>
              <a:t></a:t>
            </a:r>
            <a:endParaRPr lang="en-US" sz="1400" dirty="0">
              <a:solidFill>
                <a:prstClr val="black"/>
              </a:solidFill>
              <a:latin typeface="Calibri" charset="0"/>
              <a:cs typeface="Calibri" charset="0"/>
              <a:sym typeface="Wingdings"/>
            </a:endParaRPr>
          </a:p>
          <a:p>
            <a:r>
              <a:rPr lang="en-US" sz="1400" dirty="0" smtClean="0">
                <a:solidFill>
                  <a:prstClr val="black"/>
                </a:solidFill>
                <a:latin typeface="Calibri" charset="0"/>
                <a:cs typeface="Calibri" charset="0"/>
                <a:sym typeface="Wingdings"/>
              </a:rPr>
              <a:t>white fir </a:t>
            </a:r>
            <a:r>
              <a:rPr lang="en-US" sz="1400" dirty="0" smtClean="0">
                <a:solidFill>
                  <a:prstClr val="black"/>
                </a:solidFill>
                <a:latin typeface="Wingdings"/>
                <a:ea typeface="Wingdings"/>
                <a:cs typeface="Wingdings"/>
                <a:sym typeface="Wingdings"/>
              </a:rPr>
              <a:t></a:t>
            </a:r>
            <a:endParaRPr lang="en-US" sz="1400" dirty="0" smtClean="0">
              <a:solidFill>
                <a:prstClr val="black"/>
              </a:solidFill>
              <a:latin typeface="Calibri" charset="0"/>
              <a:cs typeface="Calibri" charset="0"/>
              <a:sym typeface="Wingdings"/>
            </a:endParaRPr>
          </a:p>
          <a:p>
            <a:r>
              <a:rPr lang="en-US" sz="1400" dirty="0">
                <a:solidFill>
                  <a:prstClr val="black"/>
                </a:solidFill>
                <a:latin typeface="Calibri" charset="0"/>
                <a:cs typeface="Calibri" charset="0"/>
                <a:sym typeface="Wingdings"/>
              </a:rPr>
              <a:t>a</a:t>
            </a:r>
            <a:r>
              <a:rPr lang="en-US" sz="1400" dirty="0" smtClean="0">
                <a:solidFill>
                  <a:prstClr val="black"/>
                </a:solidFill>
                <a:latin typeface="Calibri" charset="0"/>
                <a:cs typeface="Calibri" charset="0"/>
                <a:sym typeface="Wingdings"/>
              </a:rPr>
              <a:t>spen in clumps</a:t>
            </a:r>
          </a:p>
        </p:txBody>
      </p:sp>
      <p:pic>
        <p:nvPicPr>
          <p:cNvPr id="25" name="Picture 5" descr="http://www.fs.fed.us/sopa/components/state-maps/co-map.gif"/>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3982" t="2438" r="3314" b="2244"/>
          <a:stretch/>
        </p:blipFill>
        <p:spPr bwMode="auto">
          <a:xfrm>
            <a:off x="1257300" y="1368708"/>
            <a:ext cx="2166610" cy="16160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6" name="Oval 25"/>
          <p:cNvSpPr/>
          <p:nvPr/>
        </p:nvSpPr>
        <p:spPr>
          <a:xfrm rot="1293422">
            <a:off x="1191208" y="2567853"/>
            <a:ext cx="937311" cy="3544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1"/>
          <p:cNvSpPr txBox="1">
            <a:spLocks noChangeArrowheads="1"/>
          </p:cNvSpPr>
          <p:nvPr/>
        </p:nvSpPr>
        <p:spPr bwMode="auto">
          <a:xfrm>
            <a:off x="6059487" y="2750080"/>
            <a:ext cx="296255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u="sng" dirty="0" smtClean="0">
                <a:solidFill>
                  <a:prstClr val="black"/>
                </a:solidFill>
                <a:latin typeface="Calibri" charset="0"/>
                <a:cs typeface="Calibri" charset="0"/>
              </a:rPr>
              <a:t>Species</a:t>
            </a:r>
            <a:r>
              <a:rPr lang="en-US" sz="1400" dirty="0" smtClean="0">
                <a:solidFill>
                  <a:prstClr val="black"/>
                </a:solidFill>
                <a:latin typeface="Calibri" charset="0"/>
                <a:cs typeface="Calibri" charset="0"/>
              </a:rPr>
              <a:t>: </a:t>
            </a:r>
            <a:endParaRPr lang="en-US" sz="1400" dirty="0">
              <a:solidFill>
                <a:prstClr val="black"/>
              </a:solidFill>
              <a:latin typeface="Calibri" charset="0"/>
              <a:cs typeface="Calibri" charset="0"/>
            </a:endParaRPr>
          </a:p>
          <a:p>
            <a:r>
              <a:rPr lang="en-US" sz="1400" dirty="0" smtClean="0">
                <a:solidFill>
                  <a:prstClr val="black"/>
                </a:solidFill>
                <a:latin typeface="Calibri"/>
                <a:ea typeface="Wingdings"/>
                <a:cs typeface="Calibri"/>
                <a:sym typeface="Wingdings"/>
              </a:rPr>
              <a:t>ponderosa pine </a:t>
            </a:r>
            <a:r>
              <a:rPr lang="en-US" sz="1400" dirty="0" smtClean="0">
                <a:solidFill>
                  <a:prstClr val="black"/>
                </a:solidFill>
                <a:latin typeface="Wingdings"/>
                <a:ea typeface="Wingdings"/>
                <a:cs typeface="Wingdings"/>
                <a:sym typeface="Wingdings"/>
              </a:rPr>
              <a:t></a:t>
            </a:r>
            <a:endParaRPr lang="en-US" sz="1400" dirty="0" smtClean="0">
              <a:solidFill>
                <a:prstClr val="black"/>
              </a:solidFill>
              <a:latin typeface="Calibri"/>
              <a:ea typeface="Wingdings"/>
              <a:cs typeface="Calibri"/>
              <a:sym typeface="Wingdings"/>
            </a:endParaRPr>
          </a:p>
          <a:p>
            <a:r>
              <a:rPr lang="en-US" sz="1400" dirty="0" smtClean="0">
                <a:solidFill>
                  <a:prstClr val="black"/>
                </a:solidFill>
                <a:latin typeface="Calibri"/>
                <a:ea typeface="Wingdings"/>
                <a:cs typeface="Calibri"/>
                <a:sym typeface="Wingdings"/>
              </a:rPr>
              <a:t>Douglas-fir </a:t>
            </a:r>
            <a:r>
              <a:rPr lang="en-US" sz="1400" dirty="0" smtClean="0">
                <a:solidFill>
                  <a:prstClr val="black"/>
                </a:solidFill>
                <a:latin typeface="Wingdings"/>
                <a:ea typeface="Wingdings"/>
                <a:cs typeface="Wingdings"/>
                <a:sym typeface="Wingdings"/>
              </a:rPr>
              <a:t></a:t>
            </a:r>
            <a:endParaRPr lang="en-US" sz="1400" dirty="0">
              <a:solidFill>
                <a:prstClr val="black"/>
              </a:solidFill>
              <a:latin typeface="Calibri" charset="0"/>
              <a:cs typeface="Calibri" charset="0"/>
              <a:sym typeface="Wingdings"/>
            </a:endParaRPr>
          </a:p>
          <a:p>
            <a:r>
              <a:rPr lang="en-US" sz="1400" dirty="0" smtClean="0">
                <a:solidFill>
                  <a:prstClr val="black"/>
                </a:solidFill>
                <a:latin typeface="Calibri" charset="0"/>
                <a:cs typeface="Calibri" charset="0"/>
                <a:sym typeface="Wingdings"/>
              </a:rPr>
              <a:t>white fir </a:t>
            </a:r>
            <a:r>
              <a:rPr lang="en-US" sz="1400" dirty="0" smtClean="0">
                <a:solidFill>
                  <a:prstClr val="black"/>
                </a:solidFill>
                <a:latin typeface="Wingdings"/>
                <a:ea typeface="Wingdings"/>
                <a:cs typeface="Wingdings"/>
                <a:sym typeface="Wingdings"/>
              </a:rPr>
              <a:t></a:t>
            </a:r>
            <a:endParaRPr lang="en-US" sz="1400" dirty="0" smtClean="0">
              <a:solidFill>
                <a:prstClr val="black"/>
              </a:solidFill>
              <a:latin typeface="Calibri" charset="0"/>
              <a:cs typeface="Calibri" charset="0"/>
              <a:sym typeface="Wingdings"/>
            </a:endParaRPr>
          </a:p>
          <a:p>
            <a:r>
              <a:rPr lang="en-US" sz="1400" dirty="0" smtClean="0">
                <a:solidFill>
                  <a:prstClr val="black"/>
                </a:solidFill>
                <a:latin typeface="Calibri" charset="0"/>
                <a:cs typeface="Calibri" charset="0"/>
                <a:sym typeface="Wingdings"/>
              </a:rPr>
              <a:t>aspen in clumps</a:t>
            </a:r>
          </a:p>
          <a:p>
            <a:r>
              <a:rPr lang="en-US" sz="1400" dirty="0" smtClean="0">
                <a:solidFill>
                  <a:prstClr val="black"/>
                </a:solidFill>
                <a:latin typeface="Calibri" charset="0"/>
                <a:cs typeface="Calibri" charset="0"/>
                <a:sym typeface="Wingdings"/>
              </a:rPr>
              <a:t>grass/shrub/oak/RMJ/Pinyon pine </a:t>
            </a:r>
            <a:r>
              <a:rPr lang="en-US" sz="1400" dirty="0" smtClean="0">
                <a:solidFill>
                  <a:prstClr val="black"/>
                </a:solidFill>
                <a:latin typeface="Wingdings"/>
                <a:ea typeface="Wingdings"/>
                <a:cs typeface="Wingdings"/>
                <a:sym typeface="Wingdings"/>
              </a:rPr>
              <a:t></a:t>
            </a:r>
            <a:endParaRPr lang="en-US" sz="1400" dirty="0" smtClean="0">
              <a:solidFill>
                <a:prstClr val="black"/>
              </a:solidFill>
              <a:latin typeface="Calibri" charset="0"/>
              <a:cs typeface="Calibri" charset="0"/>
              <a:sym typeface="Wingdings"/>
            </a:endParaRPr>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53201" y="4481575"/>
            <a:ext cx="851101" cy="1275148"/>
          </a:xfrm>
          <a:prstGeom prst="rect">
            <a:avLst/>
          </a:prstGeom>
          <a:ln>
            <a:solidFill>
              <a:schemeClr val="tx1"/>
            </a:solidFill>
          </a:ln>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13541" y="4564063"/>
            <a:ext cx="770618" cy="1275148"/>
          </a:xfrm>
          <a:prstGeom prst="rect">
            <a:avLst/>
          </a:prstGeom>
          <a:ln>
            <a:solidFill>
              <a:schemeClr val="tx1"/>
            </a:solidFill>
          </a:ln>
        </p:spPr>
      </p:pic>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853201" y="2622023"/>
            <a:ext cx="1126685" cy="1126685"/>
          </a:xfrm>
          <a:prstGeom prst="rect">
            <a:avLst/>
          </a:prstGeom>
          <a:ln>
            <a:solidFill>
              <a:schemeClr val="tx1"/>
            </a:solidFill>
          </a:ln>
        </p:spPr>
      </p:pic>
      <p:pic>
        <p:nvPicPr>
          <p:cNvPr id="10" name="Picture 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948363" y="4466103"/>
            <a:ext cx="1720826" cy="1290620"/>
          </a:xfrm>
          <a:prstGeom prst="rect">
            <a:avLst/>
          </a:prstGeom>
          <a:ln>
            <a:solidFill>
              <a:schemeClr val="tx1"/>
            </a:solidFill>
          </a:ln>
        </p:spPr>
      </p:pic>
      <p:sp>
        <p:nvSpPr>
          <p:cNvPr id="11" name="TextBox 10"/>
          <p:cNvSpPr txBox="1"/>
          <p:nvPr/>
        </p:nvSpPr>
        <p:spPr>
          <a:xfrm>
            <a:off x="69117" y="-17280"/>
            <a:ext cx="2877007" cy="369332"/>
          </a:xfrm>
          <a:prstGeom prst="rect">
            <a:avLst/>
          </a:prstGeom>
          <a:noFill/>
        </p:spPr>
        <p:txBody>
          <a:bodyPr wrap="square" rtlCol="0">
            <a:spAutoFit/>
          </a:bodyPr>
          <a:lstStyle/>
          <a:p>
            <a:r>
              <a:rPr lang="en-US" i="1" dirty="0" smtClean="0">
                <a:latin typeface="Calibri"/>
                <a:cs typeface="Calibri"/>
              </a:rPr>
              <a:t>San Juan National Forest</a:t>
            </a:r>
            <a:endParaRPr lang="en-US" i="1" dirty="0">
              <a:latin typeface="Calibri"/>
              <a:cs typeface="Calibri"/>
            </a:endParaRPr>
          </a:p>
        </p:txBody>
      </p:sp>
    </p:spTree>
    <p:extLst>
      <p:ext uri="{BB962C8B-B14F-4D97-AF65-F5344CB8AC3E}">
        <p14:creationId xmlns:p14="http://schemas.microsoft.com/office/powerpoint/2010/main" val="39354951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4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7" grpId="0" animBg="1"/>
      <p:bldP spid="21" grpId="0"/>
      <p:bldP spid="17425" grpId="0"/>
      <p:bldP spid="3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Next Steps</a:t>
            </a:r>
            <a:endParaRPr lang="en-US" b="1" dirty="0"/>
          </a:p>
        </p:txBody>
      </p:sp>
      <p:sp>
        <p:nvSpPr>
          <p:cNvPr id="3" name="Content Placeholder 2"/>
          <p:cNvSpPr>
            <a:spLocks noGrp="1"/>
          </p:cNvSpPr>
          <p:nvPr>
            <p:ph idx="1"/>
          </p:nvPr>
        </p:nvSpPr>
        <p:spPr/>
        <p:txBody>
          <a:bodyPr/>
          <a:lstStyle/>
          <a:p>
            <a:r>
              <a:rPr lang="en-US" dirty="0" smtClean="0"/>
              <a:t>Stands are marked for harvest</a:t>
            </a:r>
          </a:p>
          <a:p>
            <a:r>
              <a:rPr lang="en-US" dirty="0" smtClean="0"/>
              <a:t>Pre-treatment data collection </a:t>
            </a:r>
          </a:p>
          <a:p>
            <a:r>
              <a:rPr lang="en-US" dirty="0" smtClean="0"/>
              <a:t>Harvests to be implemented in Fall 2018 </a:t>
            </a:r>
            <a:r>
              <a:rPr lang="en-US" i="1" dirty="0" smtClean="0"/>
              <a:t>-?</a:t>
            </a:r>
            <a:r>
              <a:rPr lang="en-US" dirty="0" smtClean="0"/>
              <a:t> </a:t>
            </a:r>
          </a:p>
          <a:p>
            <a:r>
              <a:rPr lang="en-US" dirty="0" smtClean="0"/>
              <a:t>Post-treatment measurements in Summer 2019</a:t>
            </a:r>
            <a:endParaRPr lang="en-US" dirty="0"/>
          </a:p>
        </p:txBody>
      </p:sp>
    </p:spTree>
    <p:extLst>
      <p:ext uri="{BB962C8B-B14F-4D97-AF65-F5344CB8AC3E}">
        <p14:creationId xmlns:p14="http://schemas.microsoft.com/office/powerpoint/2010/main" val="285009570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66800" y="1143000"/>
            <a:ext cx="6553200" cy="4772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04800" y="1600200"/>
            <a:ext cx="1600200" cy="419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a:spLocks noGrp="1"/>
          </p:cNvSpPr>
          <p:nvPr>
            <p:ph type="title"/>
          </p:nvPr>
        </p:nvSpPr>
        <p:spPr>
          <a:xfrm>
            <a:off x="457200" y="228600"/>
            <a:ext cx="8229600" cy="898525"/>
          </a:xfrm>
        </p:spPr>
        <p:txBody>
          <a:bodyPr>
            <a:normAutofit/>
          </a:bodyPr>
          <a:lstStyle/>
          <a:p>
            <a:r>
              <a:rPr lang="en-US" sz="3600" b="1" dirty="0" smtClean="0"/>
              <a:t>Projected precipitation variable</a:t>
            </a:r>
            <a:endParaRPr lang="en-US" sz="3600" b="1" dirty="0"/>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0" y="5791200"/>
            <a:ext cx="2857500" cy="704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5105400" y="6400800"/>
            <a:ext cx="3886200" cy="338554"/>
          </a:xfrm>
          <a:prstGeom prst="rect">
            <a:avLst/>
          </a:prstGeom>
          <a:noFill/>
        </p:spPr>
        <p:txBody>
          <a:bodyPr wrap="square" rtlCol="0">
            <a:spAutoFit/>
          </a:bodyPr>
          <a:lstStyle/>
          <a:p>
            <a:pPr algn="r"/>
            <a:r>
              <a:rPr lang="en-US" sz="1600" dirty="0" smtClean="0"/>
              <a:t>Source: Bidwell and </a:t>
            </a:r>
            <a:r>
              <a:rPr lang="en-US" sz="1600" dirty="0" err="1" smtClean="0"/>
              <a:t>Rangwala</a:t>
            </a:r>
            <a:endParaRPr lang="en-US" sz="1600" dirty="0"/>
          </a:p>
        </p:txBody>
      </p:sp>
    </p:spTree>
    <p:extLst>
      <p:ext uri="{BB962C8B-B14F-4D97-AF65-F5344CB8AC3E}">
        <p14:creationId xmlns:p14="http://schemas.microsoft.com/office/powerpoint/2010/main" val="427272029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25400"/>
            <a:ext cx="9177867" cy="6883400"/>
          </a:xfrm>
          <a:prstGeom prst="rect">
            <a:avLst/>
          </a:prstGeom>
        </p:spPr>
      </p:pic>
      <p:sp>
        <p:nvSpPr>
          <p:cNvPr id="4" name="TextBox 3"/>
          <p:cNvSpPr txBox="1"/>
          <p:nvPr/>
        </p:nvSpPr>
        <p:spPr>
          <a:xfrm>
            <a:off x="430782" y="5334000"/>
            <a:ext cx="8686800" cy="1384995"/>
          </a:xfrm>
          <a:prstGeom prst="rect">
            <a:avLst/>
          </a:prstGeom>
          <a:noFill/>
        </p:spPr>
        <p:txBody>
          <a:bodyPr wrap="square" rtlCol="0">
            <a:spAutoFit/>
          </a:bodyPr>
          <a:lstStyle/>
          <a:p>
            <a:r>
              <a:rPr lang="en-US" sz="2800" b="1" dirty="0" smtClean="0">
                <a:solidFill>
                  <a:srgbClr val="FFFFFF"/>
                </a:solidFill>
              </a:rPr>
              <a:t>Questions? </a:t>
            </a:r>
          </a:p>
          <a:p>
            <a:r>
              <a:rPr lang="en-US" sz="2800" dirty="0" err="1" smtClean="0">
                <a:solidFill>
                  <a:srgbClr val="FFFFFF"/>
                </a:solidFill>
              </a:rPr>
              <a:t>linda.nagel@colostate.edu</a:t>
            </a:r>
            <a:r>
              <a:rPr lang="en-US" sz="2800" dirty="0" smtClean="0">
                <a:solidFill>
                  <a:srgbClr val="FFFFFF"/>
                </a:solidFill>
              </a:rPr>
              <a:t> </a:t>
            </a:r>
          </a:p>
          <a:p>
            <a:r>
              <a:rPr lang="en-US" sz="2800" dirty="0" err="1" smtClean="0">
                <a:solidFill>
                  <a:srgbClr val="FFFFFF"/>
                </a:solidFill>
              </a:rPr>
              <a:t>mbattaglia@fs.fed.us</a:t>
            </a:r>
            <a:endParaRPr lang="en-US" sz="2800" dirty="0">
              <a:solidFill>
                <a:srgbClr val="FFFFFF"/>
              </a:solidFill>
            </a:endParaRPr>
          </a:p>
        </p:txBody>
      </p:sp>
      <p:sp>
        <p:nvSpPr>
          <p:cNvPr id="5" name="Title 1"/>
          <p:cNvSpPr txBox="1">
            <a:spLocks/>
          </p:cNvSpPr>
          <p:nvPr/>
        </p:nvSpPr>
        <p:spPr>
          <a:xfrm>
            <a:off x="457200" y="381000"/>
            <a:ext cx="8229600" cy="102076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chemeClr val="bg1"/>
                </a:solidFill>
                <a:effectLst>
                  <a:outerShdw blurRad="50800" dist="38100" dir="2700000" algn="tl" rotWithShape="0">
                    <a:srgbClr val="000000">
                      <a:alpha val="43000"/>
                    </a:srgbClr>
                  </a:outerShdw>
                </a:effectLst>
              </a:rPr>
              <a:t>Acknowledgements</a:t>
            </a:r>
            <a:endParaRPr lang="en-US" b="1" dirty="0">
              <a:solidFill>
                <a:schemeClr val="bg1"/>
              </a:solidFill>
              <a:effectLst>
                <a:outerShdw blurRad="50800" dist="38100" dir="2700000" algn="tl" rotWithShape="0">
                  <a:srgbClr val="000000">
                    <a:alpha val="43000"/>
                  </a:srgbClr>
                </a:outerShdw>
              </a:effectLst>
            </a:endParaRPr>
          </a:p>
        </p:txBody>
      </p:sp>
      <p:sp>
        <p:nvSpPr>
          <p:cNvPr id="6" name="Content Placeholder 2"/>
          <p:cNvSpPr txBox="1">
            <a:spLocks/>
          </p:cNvSpPr>
          <p:nvPr/>
        </p:nvSpPr>
        <p:spPr>
          <a:xfrm>
            <a:off x="533400" y="1219200"/>
            <a:ext cx="8229600" cy="13716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b="1" dirty="0" smtClean="0">
                <a:solidFill>
                  <a:srgbClr val="FFFFFF"/>
                </a:solidFill>
                <a:effectLst>
                  <a:outerShdw blurRad="50800" dist="38100" dir="2700000" algn="tl" rotWithShape="0">
                    <a:srgbClr val="000000">
                      <a:alpha val="43000"/>
                    </a:srgbClr>
                  </a:outerShdw>
                </a:effectLst>
              </a:rPr>
              <a:t>San Juan NF – Steve </a:t>
            </a:r>
            <a:r>
              <a:rPr lang="en-US" b="1" dirty="0" err="1" smtClean="0">
                <a:solidFill>
                  <a:srgbClr val="FFFFFF"/>
                </a:solidFill>
                <a:effectLst>
                  <a:outerShdw blurRad="50800" dist="38100" dir="2700000" algn="tl" rotWithShape="0">
                    <a:srgbClr val="000000">
                      <a:alpha val="43000"/>
                    </a:srgbClr>
                  </a:outerShdw>
                </a:effectLst>
              </a:rPr>
              <a:t>Hartvigsen</a:t>
            </a:r>
            <a:r>
              <a:rPr lang="en-US" b="1" dirty="0" smtClean="0">
                <a:solidFill>
                  <a:srgbClr val="FFFFFF"/>
                </a:solidFill>
                <a:effectLst>
                  <a:outerShdw blurRad="50800" dist="38100" dir="2700000" algn="tl" rotWithShape="0">
                    <a:srgbClr val="000000">
                      <a:alpha val="43000"/>
                    </a:srgbClr>
                  </a:outerShdw>
                </a:effectLst>
              </a:rPr>
              <a:t>, Gretchen Fitzgerald, Matt </a:t>
            </a:r>
            <a:r>
              <a:rPr lang="en-US" b="1" dirty="0" err="1" smtClean="0">
                <a:solidFill>
                  <a:srgbClr val="FFFFFF"/>
                </a:solidFill>
                <a:effectLst>
                  <a:outerShdw blurRad="50800" dist="38100" dir="2700000" algn="tl" rotWithShape="0">
                    <a:srgbClr val="000000">
                      <a:alpha val="43000"/>
                    </a:srgbClr>
                  </a:outerShdw>
                </a:effectLst>
              </a:rPr>
              <a:t>Tuten</a:t>
            </a:r>
            <a:r>
              <a:rPr lang="en-US" b="1" dirty="0" smtClean="0">
                <a:solidFill>
                  <a:srgbClr val="FFFFFF"/>
                </a:solidFill>
                <a:effectLst>
                  <a:outerShdw blurRad="50800" dist="38100" dir="2700000" algn="tl" rotWithShape="0">
                    <a:srgbClr val="000000">
                      <a:alpha val="43000"/>
                    </a:srgbClr>
                  </a:outerShdw>
                </a:effectLst>
              </a:rPr>
              <a:t>, Tim Leishman</a:t>
            </a:r>
          </a:p>
          <a:p>
            <a:pPr algn="ctr"/>
            <a:endParaRPr lang="en-US" b="1" dirty="0">
              <a:solidFill>
                <a:srgbClr val="FFFFFF"/>
              </a:solidFill>
            </a:endParaRPr>
          </a:p>
        </p:txBody>
      </p:sp>
    </p:spTree>
    <p:extLst>
      <p:ext uri="{BB962C8B-B14F-4D97-AF65-F5344CB8AC3E}">
        <p14:creationId xmlns:p14="http://schemas.microsoft.com/office/powerpoint/2010/main" val="157824166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2749012"/>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a:bodyPr>
          <a:lstStyle/>
          <a:p>
            <a:r>
              <a:rPr lang="en-US" sz="4000" b="1" dirty="0" smtClean="0"/>
              <a:t>Fire resilient species</a:t>
            </a:r>
            <a:endParaRPr lang="en-US" sz="4000" b="1" dirty="0"/>
          </a:p>
        </p:txBody>
      </p:sp>
      <p:sp>
        <p:nvSpPr>
          <p:cNvPr id="3" name="Content Placeholder 2"/>
          <p:cNvSpPr>
            <a:spLocks noGrp="1"/>
          </p:cNvSpPr>
          <p:nvPr>
            <p:ph idx="1"/>
          </p:nvPr>
        </p:nvSpPr>
        <p:spPr>
          <a:xfrm>
            <a:off x="457200" y="1371600"/>
            <a:ext cx="8229600" cy="4953000"/>
          </a:xfrm>
        </p:spPr>
        <p:txBody>
          <a:bodyPr>
            <a:normAutofit fontScale="85000" lnSpcReduction="20000"/>
          </a:bodyPr>
          <a:lstStyle/>
          <a:p>
            <a:r>
              <a:rPr lang="en-US" dirty="0" smtClean="0"/>
              <a:t>Ponderosa pine</a:t>
            </a:r>
          </a:p>
          <a:p>
            <a:pPr lvl="1"/>
            <a:r>
              <a:rPr lang="en-US" dirty="0" smtClean="0"/>
              <a:t>Thick Bark, open crown, tall crown base height, large buds</a:t>
            </a:r>
          </a:p>
          <a:p>
            <a:pPr lvl="1"/>
            <a:r>
              <a:rPr lang="en-US" dirty="0" smtClean="0"/>
              <a:t>Seedlings are susceptible</a:t>
            </a:r>
          </a:p>
          <a:p>
            <a:pPr lvl="1"/>
            <a:endParaRPr lang="en-US" dirty="0"/>
          </a:p>
          <a:p>
            <a:r>
              <a:rPr lang="en-US" dirty="0" smtClean="0"/>
              <a:t>Douglas-fir</a:t>
            </a:r>
          </a:p>
          <a:p>
            <a:pPr lvl="1"/>
            <a:r>
              <a:rPr lang="en-US" dirty="0" smtClean="0"/>
              <a:t>Older trees with thick bark increase resiliency</a:t>
            </a:r>
          </a:p>
          <a:p>
            <a:pPr lvl="1"/>
            <a:r>
              <a:rPr lang="en-US" dirty="0" smtClean="0"/>
              <a:t>Short crown base height, dense foliage decrease resiliency</a:t>
            </a:r>
          </a:p>
          <a:p>
            <a:pPr lvl="1"/>
            <a:r>
              <a:rPr lang="en-US" dirty="0" smtClean="0"/>
              <a:t>Seedling and saplings are susceptible</a:t>
            </a:r>
          </a:p>
          <a:p>
            <a:pPr lvl="1"/>
            <a:endParaRPr lang="en-US" dirty="0" smtClean="0"/>
          </a:p>
          <a:p>
            <a:r>
              <a:rPr lang="en-US" dirty="0" smtClean="0"/>
              <a:t>White </a:t>
            </a:r>
            <a:r>
              <a:rPr lang="en-US" dirty="0"/>
              <a:t>fir</a:t>
            </a:r>
          </a:p>
          <a:p>
            <a:pPr lvl="1"/>
            <a:r>
              <a:rPr lang="en-US" dirty="0"/>
              <a:t>Older trees with thick bark increase resiliency</a:t>
            </a:r>
          </a:p>
          <a:p>
            <a:pPr lvl="1"/>
            <a:r>
              <a:rPr lang="en-US" dirty="0"/>
              <a:t>Short crown base height, dense foliage decrease resiliency</a:t>
            </a:r>
          </a:p>
          <a:p>
            <a:pPr lvl="1"/>
            <a:r>
              <a:rPr lang="en-US" dirty="0"/>
              <a:t>Seedling, saplings, and poles are susceptible</a:t>
            </a:r>
          </a:p>
          <a:p>
            <a:pPr lvl="1"/>
            <a:endParaRPr lang="en-US" dirty="0" smtClean="0"/>
          </a:p>
        </p:txBody>
      </p:sp>
    </p:spTree>
    <p:extLst>
      <p:ext uri="{BB962C8B-B14F-4D97-AF65-F5344CB8AC3E}">
        <p14:creationId xmlns:p14="http://schemas.microsoft.com/office/powerpoint/2010/main" val="23127945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b="1" dirty="0" smtClean="0"/>
              <a:t>SPROUTERS</a:t>
            </a:r>
            <a:endParaRPr lang="en-US" b="1"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1447800"/>
            <a:ext cx="4332890" cy="288859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ontent Placeholder 2"/>
          <p:cNvSpPr txBox="1">
            <a:spLocks/>
          </p:cNvSpPr>
          <p:nvPr/>
        </p:nvSpPr>
        <p:spPr>
          <a:xfrm>
            <a:off x="228600" y="4419600"/>
            <a:ext cx="4495800" cy="1711189"/>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3900" dirty="0" smtClean="0"/>
              <a:t>Aspen</a:t>
            </a:r>
          </a:p>
          <a:p>
            <a:pPr marL="0" indent="0">
              <a:buNone/>
            </a:pPr>
            <a:r>
              <a:rPr lang="en-US" sz="2600" dirty="0" smtClean="0"/>
              <a:t>Medium </a:t>
            </a:r>
            <a:r>
              <a:rPr lang="en-US" sz="2600" dirty="0"/>
              <a:t>bark and low/medium resistance to fire, but </a:t>
            </a:r>
            <a:r>
              <a:rPr lang="en-US" sz="2600" dirty="0" smtClean="0"/>
              <a:t>RESPROUTS</a:t>
            </a:r>
            <a:endParaRPr lang="en-US" sz="2600" dirty="0"/>
          </a:p>
          <a:p>
            <a:pPr lvl="1"/>
            <a:endParaRPr lang="en-US" dirty="0" smtClean="0"/>
          </a:p>
          <a:p>
            <a:pPr lvl="1"/>
            <a:endParaRPr lang="en-US" dirty="0" smtClean="0"/>
          </a:p>
          <a:p>
            <a:endParaRPr lang="en-US" dirty="0" smtClean="0"/>
          </a:p>
        </p:txBody>
      </p:sp>
      <p:pic>
        <p:nvPicPr>
          <p:cNvPr id="9" name="Content Placeholder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75036" y="1447800"/>
            <a:ext cx="4044722" cy="2895600"/>
          </a:xfrm>
          <a:prstGeom prst="rect">
            <a:avLst/>
          </a:prstGeom>
          <a:ln>
            <a:solidFill>
              <a:schemeClr val="tx1"/>
            </a:solidFill>
          </a:ln>
        </p:spPr>
      </p:pic>
      <p:sp>
        <p:nvSpPr>
          <p:cNvPr id="11" name="Content Placeholder 2"/>
          <p:cNvSpPr txBox="1">
            <a:spLocks/>
          </p:cNvSpPr>
          <p:nvPr/>
        </p:nvSpPr>
        <p:spPr>
          <a:xfrm>
            <a:off x="4800600" y="4419601"/>
            <a:ext cx="4191000" cy="1600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3600" dirty="0" err="1" smtClean="0"/>
              <a:t>Gambel</a:t>
            </a:r>
            <a:r>
              <a:rPr lang="en-US" sz="3600" dirty="0" smtClean="0"/>
              <a:t> oak</a:t>
            </a:r>
          </a:p>
          <a:p>
            <a:pPr marL="0" indent="0">
              <a:buNone/>
            </a:pPr>
            <a:r>
              <a:rPr lang="en-US" sz="2400" dirty="0" smtClean="0"/>
              <a:t>Thin bark </a:t>
            </a:r>
            <a:r>
              <a:rPr lang="en-US" sz="2400" dirty="0"/>
              <a:t>and </a:t>
            </a:r>
            <a:r>
              <a:rPr lang="en-US" sz="2400" dirty="0" smtClean="0"/>
              <a:t>low</a:t>
            </a:r>
            <a:r>
              <a:rPr lang="en-US" sz="2400" dirty="0"/>
              <a:t> </a:t>
            </a:r>
            <a:r>
              <a:rPr lang="en-US" sz="2400" dirty="0" smtClean="0"/>
              <a:t>resistance </a:t>
            </a:r>
            <a:r>
              <a:rPr lang="en-US" sz="2400" dirty="0"/>
              <a:t>to fire, but </a:t>
            </a:r>
            <a:r>
              <a:rPr lang="en-US" sz="2400" dirty="0" smtClean="0"/>
              <a:t>RESPROUTS</a:t>
            </a:r>
            <a:endParaRPr lang="en-US" sz="2400" dirty="0"/>
          </a:p>
          <a:p>
            <a:pPr lvl="1"/>
            <a:endParaRPr lang="en-US" dirty="0" smtClean="0"/>
          </a:p>
          <a:p>
            <a:pPr marL="457200" lvl="1" indent="0">
              <a:buNone/>
            </a:pPr>
            <a:endParaRPr lang="en-US" dirty="0" smtClean="0"/>
          </a:p>
          <a:p>
            <a:endParaRPr lang="en-US" dirty="0" smtClean="0"/>
          </a:p>
        </p:txBody>
      </p:sp>
    </p:spTree>
    <p:extLst>
      <p:ext uri="{BB962C8B-B14F-4D97-AF65-F5344CB8AC3E}">
        <p14:creationId xmlns:p14="http://schemas.microsoft.com/office/powerpoint/2010/main" val="269346264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Autofit/>
          </a:bodyPr>
          <a:lstStyle/>
          <a:p>
            <a:r>
              <a:rPr lang="en-US" sz="3600" dirty="0" smtClean="0">
                <a:solidFill>
                  <a:schemeClr val="bg1"/>
                </a:solidFill>
              </a:rPr>
              <a:t/>
            </a:r>
            <a:br>
              <a:rPr lang="en-US" sz="3600" dirty="0" smtClean="0">
                <a:solidFill>
                  <a:schemeClr val="bg1"/>
                </a:solidFill>
              </a:rPr>
            </a:br>
            <a:r>
              <a:rPr lang="en-US" sz="3600" dirty="0" smtClean="0">
                <a:solidFill>
                  <a:schemeClr val="bg1"/>
                </a:solidFill>
              </a:rPr>
              <a:t> </a:t>
            </a:r>
            <a:r>
              <a:rPr lang="en-US" sz="3600" b="1" dirty="0" smtClean="0"/>
              <a:t>Modification to the MPB </a:t>
            </a:r>
            <a:br>
              <a:rPr lang="en-US" sz="3600" b="1" dirty="0" smtClean="0"/>
            </a:br>
            <a:r>
              <a:rPr lang="en-US" sz="3600" b="1" dirty="0" smtClean="0"/>
              <a:t>Susceptibility Rating </a:t>
            </a:r>
            <a:br>
              <a:rPr lang="en-US" sz="3600" b="1" dirty="0" smtClean="0"/>
            </a:br>
            <a:endParaRPr lang="en-US" sz="3600" b="1" dirty="0" smtClean="0"/>
          </a:p>
        </p:txBody>
      </p:sp>
      <p:sp>
        <p:nvSpPr>
          <p:cNvPr id="4" name="Content Placeholder 3"/>
          <p:cNvSpPr>
            <a:spLocks noGrp="1"/>
          </p:cNvSpPr>
          <p:nvPr>
            <p:ph idx="1"/>
          </p:nvPr>
        </p:nvSpPr>
        <p:spPr>
          <a:xfrm>
            <a:off x="457200" y="1600200"/>
            <a:ext cx="8229600" cy="5029200"/>
          </a:xfrm>
        </p:spPr>
        <p:txBody>
          <a:bodyPr/>
          <a:lstStyle/>
          <a:p>
            <a:r>
              <a:rPr lang="en-US" dirty="0" smtClean="0"/>
              <a:t>In 1994, </a:t>
            </a:r>
            <a:r>
              <a:rPr lang="en-US" dirty="0" err="1" smtClean="0"/>
              <a:t>Schmid</a:t>
            </a:r>
            <a:r>
              <a:rPr lang="en-US" dirty="0" smtClean="0"/>
              <a:t> and others suggested:</a:t>
            </a:r>
          </a:p>
          <a:p>
            <a:pPr lvl="1"/>
            <a:r>
              <a:rPr lang="en-US" dirty="0" smtClean="0"/>
              <a:t>High hazard stand: &gt;120 ft</a:t>
            </a:r>
            <a:r>
              <a:rPr lang="en-US" baseline="30000" dirty="0" smtClean="0"/>
              <a:t>2</a:t>
            </a:r>
            <a:r>
              <a:rPr lang="en-US" dirty="0" smtClean="0"/>
              <a:t>/acre</a:t>
            </a:r>
          </a:p>
          <a:p>
            <a:pPr lvl="1"/>
            <a:r>
              <a:rPr lang="en-US" dirty="0" smtClean="0"/>
              <a:t>Moderate hazard: 80 to 120 ft</a:t>
            </a:r>
            <a:r>
              <a:rPr lang="en-US" baseline="30000" dirty="0" smtClean="0"/>
              <a:t>2</a:t>
            </a:r>
            <a:r>
              <a:rPr lang="en-US" dirty="0" smtClean="0"/>
              <a:t>/acre</a:t>
            </a:r>
          </a:p>
          <a:p>
            <a:pPr lvl="1"/>
            <a:r>
              <a:rPr lang="en-US" dirty="0" smtClean="0"/>
              <a:t>Low hazard: &lt;80 ft</a:t>
            </a:r>
            <a:r>
              <a:rPr lang="en-US" baseline="30000" dirty="0" smtClean="0"/>
              <a:t>2</a:t>
            </a:r>
            <a:r>
              <a:rPr lang="en-US" dirty="0" smtClean="0"/>
              <a:t>/acre</a:t>
            </a:r>
          </a:p>
          <a:p>
            <a:pPr lvl="1"/>
            <a:endParaRPr lang="en-US" dirty="0" smtClean="0"/>
          </a:p>
          <a:p>
            <a:r>
              <a:rPr lang="en-US" dirty="0" err="1" smtClean="0"/>
              <a:t>Schmid</a:t>
            </a:r>
            <a:r>
              <a:rPr lang="en-US" dirty="0" smtClean="0"/>
              <a:t> and others (2007) now suggest:</a:t>
            </a:r>
          </a:p>
          <a:p>
            <a:pPr lvl="1"/>
            <a:r>
              <a:rPr lang="en-US" dirty="0" smtClean="0"/>
              <a:t>High hazard stand: </a:t>
            </a:r>
            <a:r>
              <a:rPr lang="en-US" b="1" dirty="0" smtClean="0">
                <a:solidFill>
                  <a:srgbClr val="800000"/>
                </a:solidFill>
              </a:rPr>
              <a:t>&gt;100 ft</a:t>
            </a:r>
            <a:r>
              <a:rPr lang="en-US" b="1" baseline="30000" dirty="0" smtClean="0">
                <a:solidFill>
                  <a:srgbClr val="800000"/>
                </a:solidFill>
              </a:rPr>
              <a:t>2</a:t>
            </a:r>
            <a:r>
              <a:rPr lang="en-US" b="1" dirty="0" smtClean="0">
                <a:solidFill>
                  <a:srgbClr val="800000"/>
                </a:solidFill>
              </a:rPr>
              <a:t>/acre</a:t>
            </a:r>
          </a:p>
          <a:p>
            <a:pPr lvl="1"/>
            <a:r>
              <a:rPr lang="en-US" dirty="0" smtClean="0"/>
              <a:t>Low hazard: &lt;80 ft</a:t>
            </a:r>
            <a:r>
              <a:rPr lang="en-US" baseline="30000" dirty="0" smtClean="0"/>
              <a:t>2</a:t>
            </a:r>
            <a:r>
              <a:rPr lang="en-US" dirty="0" smtClean="0"/>
              <a:t>/acre</a:t>
            </a:r>
          </a:p>
          <a:p>
            <a:pPr lvl="1"/>
            <a:endParaRPr lang="en-US" dirty="0" smtClean="0"/>
          </a:p>
          <a:p>
            <a:pPr lvl="1"/>
            <a:endParaRPr lang="en-US" dirty="0"/>
          </a:p>
        </p:txBody>
      </p:sp>
    </p:spTree>
    <p:custDataLst>
      <p:tags r:id="rId1"/>
    </p:custDataLst>
    <p:extLst>
      <p:ext uri="{BB962C8B-B14F-4D97-AF65-F5344CB8AC3E}">
        <p14:creationId xmlns:p14="http://schemas.microsoft.com/office/powerpoint/2010/main" val="281810291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534" y="1"/>
            <a:ext cx="4476865" cy="2667000"/>
          </a:xfrm>
        </p:spPr>
        <p:txBody>
          <a:bodyPr>
            <a:normAutofit/>
          </a:bodyPr>
          <a:lstStyle/>
          <a:p>
            <a:pPr algn="l"/>
            <a:r>
              <a:rPr lang="en-US" sz="3600" b="1" dirty="0" smtClean="0"/>
              <a:t>Lower density ponderosa pine forests are less sensitive to drought </a:t>
            </a:r>
            <a:endParaRPr lang="en-US" sz="3600" b="1" dirty="0"/>
          </a:p>
        </p:txBody>
      </p:sp>
      <p:grpSp>
        <p:nvGrpSpPr>
          <p:cNvPr id="13" name="Group 12"/>
          <p:cNvGrpSpPr/>
          <p:nvPr/>
        </p:nvGrpSpPr>
        <p:grpSpPr>
          <a:xfrm>
            <a:off x="4800600" y="307295"/>
            <a:ext cx="4038599" cy="5715000"/>
            <a:chOff x="381000" y="98131"/>
            <a:chExt cx="2514599" cy="4397669"/>
          </a:xfrm>
        </p:grpSpPr>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l="26429" r="49167" b="6365"/>
            <a:stretch/>
          </p:blipFill>
          <p:spPr>
            <a:xfrm>
              <a:off x="664028" y="108937"/>
              <a:ext cx="2231571" cy="4386863"/>
            </a:xfrm>
            <a:prstGeom prst="rect">
              <a:avLst/>
            </a:prstGeom>
          </p:spPr>
        </p:pic>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r="96666" b="6135"/>
            <a:stretch/>
          </p:blipFill>
          <p:spPr>
            <a:xfrm>
              <a:off x="381000" y="98131"/>
              <a:ext cx="304800" cy="4397669"/>
            </a:xfrm>
            <a:prstGeom prst="rect">
              <a:avLst/>
            </a:prstGeom>
          </p:spPr>
        </p:pic>
      </p:grpSp>
      <p:sp>
        <p:nvSpPr>
          <p:cNvPr id="14" name="Rectangle 13"/>
          <p:cNvSpPr/>
          <p:nvPr/>
        </p:nvSpPr>
        <p:spPr>
          <a:xfrm>
            <a:off x="4800600" y="6022295"/>
            <a:ext cx="4038599" cy="378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TextBox 14"/>
          <p:cNvSpPr txBox="1"/>
          <p:nvPr/>
        </p:nvSpPr>
        <p:spPr>
          <a:xfrm>
            <a:off x="6324600" y="5981247"/>
            <a:ext cx="1755240" cy="369332"/>
          </a:xfrm>
          <a:prstGeom prst="rect">
            <a:avLst/>
          </a:prstGeom>
          <a:noFill/>
        </p:spPr>
        <p:txBody>
          <a:bodyPr wrap="square" rtlCol="0">
            <a:spAutoFit/>
          </a:bodyPr>
          <a:lstStyle/>
          <a:p>
            <a:r>
              <a:rPr lang="en-US" b="1" dirty="0" smtClean="0">
                <a:solidFill>
                  <a:prstClr val="black"/>
                </a:solidFill>
              </a:rPr>
              <a:t>Relative Density</a:t>
            </a:r>
            <a:endParaRPr lang="en-US" b="1" dirty="0">
              <a:solidFill>
                <a:prstClr val="black"/>
              </a:solidFill>
            </a:endParaRPr>
          </a:p>
        </p:txBody>
      </p:sp>
      <p:sp>
        <p:nvSpPr>
          <p:cNvPr id="16" name="TextBox 15"/>
          <p:cNvSpPr txBox="1"/>
          <p:nvPr/>
        </p:nvSpPr>
        <p:spPr>
          <a:xfrm>
            <a:off x="5638800" y="6441848"/>
            <a:ext cx="2555340" cy="369332"/>
          </a:xfrm>
          <a:prstGeom prst="rect">
            <a:avLst/>
          </a:prstGeom>
          <a:noFill/>
        </p:spPr>
        <p:txBody>
          <a:bodyPr wrap="square" rtlCol="0">
            <a:spAutoFit/>
          </a:bodyPr>
          <a:lstStyle/>
          <a:p>
            <a:r>
              <a:rPr lang="en-US" dirty="0" err="1" smtClean="0">
                <a:solidFill>
                  <a:prstClr val="black"/>
                </a:solidFill>
              </a:rPr>
              <a:t>Bottero</a:t>
            </a:r>
            <a:r>
              <a:rPr lang="en-US" dirty="0" smtClean="0">
                <a:solidFill>
                  <a:prstClr val="black"/>
                </a:solidFill>
              </a:rPr>
              <a:t> et. al. (in review)</a:t>
            </a:r>
            <a:endParaRPr lang="en-US" dirty="0">
              <a:solidFill>
                <a:prstClr val="black"/>
              </a:solidFill>
            </a:endParaRPr>
          </a:p>
        </p:txBody>
      </p:sp>
      <p:pic>
        <p:nvPicPr>
          <p:cNvPr id="10" name="Picture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7054" y="2692979"/>
            <a:ext cx="2813539" cy="3657600"/>
          </a:xfrm>
          <a:prstGeom prst="rect">
            <a:avLst/>
          </a:prstGeom>
        </p:spPr>
      </p:pic>
    </p:spTree>
    <p:extLst>
      <p:ext uri="{BB962C8B-B14F-4D97-AF65-F5344CB8AC3E}">
        <p14:creationId xmlns:p14="http://schemas.microsoft.com/office/powerpoint/2010/main" val="3331162915"/>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600201"/>
            <a:ext cx="8229600" cy="3047999"/>
          </a:xfrm>
        </p:spPr>
        <p:txBody>
          <a:bodyPr>
            <a:normAutofit lnSpcReduction="10000"/>
          </a:bodyPr>
          <a:lstStyle/>
          <a:p>
            <a:pPr marL="0" indent="0">
              <a:buNone/>
            </a:pPr>
            <a:r>
              <a:rPr lang="en-US" sz="2800" u="sng" dirty="0" smtClean="0">
                <a:latin typeface="+mj-lt"/>
                <a:cs typeface="Candara"/>
              </a:rPr>
              <a:t>PROJECT JUSTIFICATION</a:t>
            </a:r>
          </a:p>
          <a:p>
            <a:pPr marL="0" indent="0">
              <a:buNone/>
            </a:pPr>
            <a:r>
              <a:rPr lang="en-US" sz="2800" dirty="0" smtClean="0">
                <a:latin typeface="+mj-lt"/>
                <a:cs typeface="Candara"/>
              </a:rPr>
              <a:t>Forest </a:t>
            </a:r>
            <a:r>
              <a:rPr lang="en-US" sz="2800" dirty="0">
                <a:latin typeface="+mj-lt"/>
                <a:cs typeface="Candara"/>
              </a:rPr>
              <a:t>managers need robust, operational examples of how to integrate climate change adaptation into </a:t>
            </a:r>
            <a:r>
              <a:rPr lang="en-US" sz="2800" dirty="0" err="1" smtClean="0">
                <a:latin typeface="+mj-lt"/>
                <a:cs typeface="Candara"/>
              </a:rPr>
              <a:t>silvicultural</a:t>
            </a:r>
            <a:r>
              <a:rPr lang="en-US" sz="2800" dirty="0">
                <a:latin typeface="+mj-lt"/>
                <a:cs typeface="Candara"/>
              </a:rPr>
              <a:t> </a:t>
            </a:r>
            <a:r>
              <a:rPr lang="en-US" sz="2800" dirty="0" smtClean="0">
                <a:latin typeface="+mj-lt"/>
                <a:cs typeface="Candara"/>
              </a:rPr>
              <a:t>planning </a:t>
            </a:r>
            <a:r>
              <a:rPr lang="en-US" sz="2800" dirty="0">
                <a:latin typeface="+mj-lt"/>
                <a:cs typeface="Candara"/>
              </a:rPr>
              <a:t>and on-the-ground actions that can</a:t>
            </a:r>
            <a:r>
              <a:rPr lang="en-US" sz="2800" dirty="0" smtClean="0">
                <a:latin typeface="+mj-lt"/>
                <a:cs typeface="Candara"/>
              </a:rPr>
              <a:t>…</a:t>
            </a:r>
          </a:p>
          <a:p>
            <a:pPr marL="452438" lvl="1" indent="-222250"/>
            <a:r>
              <a:rPr lang="en-US" dirty="0">
                <a:latin typeface="+mj-lt"/>
                <a:cs typeface="Candara"/>
              </a:rPr>
              <a:t>Foster resilience to the impacts of climate </a:t>
            </a:r>
            <a:r>
              <a:rPr lang="en-US" dirty="0" smtClean="0">
                <a:latin typeface="+mj-lt"/>
                <a:cs typeface="Candara"/>
              </a:rPr>
              <a:t>change</a:t>
            </a:r>
            <a:endParaRPr lang="en-US" dirty="0">
              <a:latin typeface="+mj-lt"/>
              <a:cs typeface="Candara"/>
            </a:endParaRPr>
          </a:p>
          <a:p>
            <a:pPr marL="452438" lvl="1" indent="-222250"/>
            <a:r>
              <a:rPr lang="en-US" dirty="0">
                <a:latin typeface="+mj-lt"/>
                <a:cs typeface="Candara"/>
              </a:rPr>
              <a:t>Enable adaptation to uncertain </a:t>
            </a:r>
            <a:r>
              <a:rPr lang="en-US" dirty="0" smtClean="0">
                <a:latin typeface="+mj-lt"/>
                <a:cs typeface="Candara"/>
              </a:rPr>
              <a:t>futures</a:t>
            </a:r>
          </a:p>
          <a:p>
            <a:pPr marL="385445" lvl="1" indent="0">
              <a:buNone/>
            </a:pPr>
            <a:endParaRPr lang="en-US" dirty="0">
              <a:latin typeface="+mj-lt"/>
              <a:cs typeface="Candara"/>
            </a:endParaRPr>
          </a:p>
          <a:p>
            <a:pPr marL="0" indent="0">
              <a:buNone/>
            </a:pPr>
            <a:endParaRPr lang="en-US" dirty="0">
              <a:latin typeface="+mj-lt"/>
              <a:cs typeface="Candara"/>
            </a:endParaRP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00400" y="5638800"/>
            <a:ext cx="1155836" cy="924925"/>
          </a:xfrm>
          <a:prstGeom prst="rect">
            <a:avLst/>
          </a:prstGeom>
        </p:spPr>
      </p:pic>
      <p:pic>
        <p:nvPicPr>
          <p:cNvPr id="3" name="Picture 2"/>
          <p:cNvPicPr>
            <a:picLocks noChangeAspect="1"/>
          </p:cNvPicPr>
          <p:nvPr/>
        </p:nvPicPr>
        <p:blipFill>
          <a:blip r:embed="rId3"/>
          <a:stretch>
            <a:fillRect/>
          </a:stretch>
        </p:blipFill>
        <p:spPr>
          <a:xfrm>
            <a:off x="6629400" y="5486400"/>
            <a:ext cx="1019892" cy="1053888"/>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10200" y="5638800"/>
            <a:ext cx="1069058" cy="811816"/>
          </a:xfrm>
          <a:prstGeom prst="rect">
            <a:avLst/>
          </a:prstGeom>
        </p:spPr>
      </p:pic>
      <p:sp>
        <p:nvSpPr>
          <p:cNvPr id="9" name="Title 3"/>
          <p:cNvSpPr txBox="1">
            <a:spLocks/>
          </p:cNvSpPr>
          <p:nvPr/>
        </p:nvSpPr>
        <p:spPr>
          <a:xfrm>
            <a:off x="155743" y="299392"/>
            <a:ext cx="8961299" cy="1157024"/>
          </a:xfrm>
          <a:prstGeom prst="rect">
            <a:avLst/>
          </a:prstGeom>
        </p:spPr>
        <p:txBody>
          <a:bodyPr vert="horz" lIns="91440" tIns="45720" rIns="91440" bIns="45720" rtlCol="0" anchor="ctr">
            <a:normAutofit fontScale="90000" lnSpcReduction="10000"/>
          </a:bodyPr>
          <a:lstStyle>
            <a:lvl1pPr algn="l" defTabSz="914400" rtl="0" eaLnBrk="1" latinLnBrk="0" hangingPunct="1">
              <a:spcBef>
                <a:spcPct val="0"/>
              </a:spcBef>
              <a:buNone/>
              <a:defRPr sz="4000" kern="1200" spc="-100" baseline="0">
                <a:solidFill>
                  <a:schemeClr val="accent6">
                    <a:lumMod val="75000"/>
                  </a:schemeClr>
                </a:solidFill>
                <a:latin typeface="Candara"/>
                <a:ea typeface="+mj-ea"/>
                <a:cs typeface="Candara"/>
              </a:defRPr>
            </a:lvl1pPr>
          </a:lstStyle>
          <a:p>
            <a:pPr algn="ctr"/>
            <a:r>
              <a:rPr lang="en-US" b="1" dirty="0" smtClean="0">
                <a:solidFill>
                  <a:schemeClr val="tx1"/>
                </a:solidFill>
                <a:latin typeface="+mj-lt"/>
              </a:rPr>
              <a:t>Adaptive Silviculture for Climate Change (ASCC): A National Network</a:t>
            </a:r>
            <a:endParaRPr lang="en-US" b="1" dirty="0">
              <a:solidFill>
                <a:schemeClr val="tx1"/>
              </a:solidFill>
              <a:latin typeface="+mj-lt"/>
            </a:endParaRPr>
          </a:p>
        </p:txBody>
      </p:sp>
      <p:pic>
        <p:nvPicPr>
          <p:cNvPr id="11" name="Picture 10"/>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900289" y="5931487"/>
            <a:ext cx="1226814" cy="774113"/>
          </a:xfrm>
          <a:prstGeom prst="rect">
            <a:avLst/>
          </a:prstGeom>
        </p:spPr>
      </p:pic>
      <p:pic>
        <p:nvPicPr>
          <p:cNvPr id="12" name="Picture 11"/>
          <p:cNvPicPr/>
          <p:nvPr/>
        </p:nvPicPr>
        <p:blipFill>
          <a:blip r:embed="rId6">
            <a:extLst>
              <a:ext uri="{28A0092B-C50C-407E-A947-70E740481C1C}">
                <a14:useLocalDpi xmlns:a14="http://schemas.microsoft.com/office/drawing/2010/main"/>
              </a:ext>
            </a:extLst>
          </a:blip>
          <a:stretch>
            <a:fillRect/>
          </a:stretch>
        </p:blipFill>
        <p:spPr>
          <a:xfrm>
            <a:off x="355600" y="5707287"/>
            <a:ext cx="1544688" cy="309430"/>
          </a:xfrm>
          <a:prstGeom prst="rect">
            <a:avLst/>
          </a:prstGeom>
        </p:spPr>
      </p:pic>
      <p:pic>
        <p:nvPicPr>
          <p:cNvPr id="13" name="Picture 12"/>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50395" y="6089209"/>
            <a:ext cx="1937546" cy="490228"/>
          </a:xfrm>
          <a:prstGeom prst="rect">
            <a:avLst/>
          </a:prstGeom>
        </p:spPr>
      </p:pic>
      <p:pic>
        <p:nvPicPr>
          <p:cNvPr id="2" name="Picture 1"/>
          <p:cNvPicPr>
            <a:picLocks noChangeAspect="1"/>
          </p:cNvPicPr>
          <p:nvPr/>
        </p:nvPicPr>
        <p:blipFill>
          <a:blip r:embed="rId8"/>
          <a:stretch>
            <a:fillRect/>
          </a:stretch>
        </p:blipFill>
        <p:spPr>
          <a:xfrm>
            <a:off x="7848600" y="5486400"/>
            <a:ext cx="1253239" cy="1246941"/>
          </a:xfrm>
          <a:prstGeom prst="rect">
            <a:avLst/>
          </a:prstGeom>
        </p:spPr>
      </p:pic>
      <p:pic>
        <p:nvPicPr>
          <p:cNvPr id="14" name="Picture 7"/>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4419600" y="5719559"/>
            <a:ext cx="745645" cy="833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9250890"/>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descr="Screen shot 2012-11-30 at 10.55.55 AM.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163" y="696913"/>
            <a:ext cx="9113837" cy="607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5305058" y="3624263"/>
            <a:ext cx="1457325" cy="276225"/>
          </a:xfrm>
          <a:prstGeom prst="rect">
            <a:avLst/>
          </a:prstGeom>
          <a:solidFill>
            <a:schemeClr val="bg1">
              <a:lumMod val="75000"/>
              <a:alpha val="65000"/>
            </a:schemeClr>
          </a:solidFill>
        </p:spPr>
        <p:txBody>
          <a:bodyPr>
            <a:spAutoFit/>
          </a:bodyPr>
          <a:lstStyle/>
          <a:p>
            <a:pPr>
              <a:defRPr/>
            </a:pPr>
            <a:r>
              <a:rPr lang="en-US" sz="1200" u="sng" dirty="0">
                <a:solidFill>
                  <a:prstClr val="black"/>
                </a:solidFill>
                <a:latin typeface="Calibri"/>
                <a:cs typeface="Calibri"/>
              </a:rPr>
              <a:t>SRS</a:t>
            </a:r>
            <a:r>
              <a:rPr lang="en-US" sz="1200" dirty="0">
                <a:solidFill>
                  <a:prstClr val="black"/>
                </a:solidFill>
                <a:latin typeface="Calibri"/>
                <a:cs typeface="Calibri"/>
              </a:rPr>
              <a:t>: Jim </a:t>
            </a:r>
            <a:r>
              <a:rPr lang="en-US" sz="1200" dirty="0" err="1">
                <a:solidFill>
                  <a:prstClr val="black"/>
                </a:solidFill>
                <a:latin typeface="Calibri"/>
                <a:cs typeface="Calibri"/>
              </a:rPr>
              <a:t>Guldin</a:t>
            </a:r>
            <a:r>
              <a:rPr lang="en-US" sz="1200" dirty="0">
                <a:solidFill>
                  <a:prstClr val="black"/>
                </a:solidFill>
                <a:latin typeface="Calibri"/>
                <a:cs typeface="Calibri"/>
              </a:rPr>
              <a:t> (PI)</a:t>
            </a:r>
          </a:p>
        </p:txBody>
      </p:sp>
      <p:sp>
        <p:nvSpPr>
          <p:cNvPr id="19" name="5-Point Star 18"/>
          <p:cNvSpPr/>
          <p:nvPr/>
        </p:nvSpPr>
        <p:spPr bwMode="auto">
          <a:xfrm>
            <a:off x="4935538" y="1095375"/>
            <a:ext cx="228600" cy="228600"/>
          </a:xfrm>
          <a:prstGeom prst="star5">
            <a:avLst/>
          </a:prstGeom>
          <a:solidFill>
            <a:srgbClr val="C22012"/>
          </a:solidFill>
          <a:ln w="19050" cap="flat" cmpd="sng" algn="ctr">
            <a:solidFill>
              <a:srgbClr val="000000"/>
            </a:solidFill>
            <a:prstDash val="solid"/>
            <a:round/>
            <a:headEnd type="none" w="med" len="med"/>
            <a:tailEnd type="none" w="med" len="med"/>
          </a:ln>
          <a:effectLst/>
        </p:spPr>
        <p:txBody>
          <a:bodyPr/>
          <a:lstStyle/>
          <a:p>
            <a:pPr>
              <a:defRPr/>
            </a:pPr>
            <a:endParaRPr lang="en-US" dirty="0">
              <a:solidFill>
                <a:srgbClr val="FF0000"/>
              </a:solidFill>
              <a:latin typeface="Arial" pitchFamily="-109" charset="0"/>
            </a:endParaRPr>
          </a:p>
        </p:txBody>
      </p:sp>
      <p:sp>
        <p:nvSpPr>
          <p:cNvPr id="15365" name="TextBox 19"/>
          <p:cNvSpPr txBox="1">
            <a:spLocks noChangeArrowheads="1"/>
          </p:cNvSpPr>
          <p:nvPr/>
        </p:nvSpPr>
        <p:spPr bwMode="auto">
          <a:xfrm>
            <a:off x="6180138" y="701675"/>
            <a:ext cx="12842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u="sng" dirty="0">
                <a:solidFill>
                  <a:prstClr val="black"/>
                </a:solidFill>
                <a:latin typeface="Calibri"/>
                <a:cs typeface="Calibri"/>
              </a:rPr>
              <a:t>NRS/NIACS</a:t>
            </a:r>
            <a:r>
              <a:rPr lang="en-US" sz="1200" dirty="0">
                <a:solidFill>
                  <a:prstClr val="black"/>
                </a:solidFill>
                <a:latin typeface="Calibri"/>
                <a:cs typeface="Calibri"/>
              </a:rPr>
              <a:t>:</a:t>
            </a:r>
          </a:p>
          <a:p>
            <a:r>
              <a:rPr lang="en-US" sz="1200" dirty="0">
                <a:solidFill>
                  <a:prstClr val="black"/>
                </a:solidFill>
                <a:latin typeface="Calibri"/>
                <a:cs typeface="Calibri"/>
              </a:rPr>
              <a:t>Chris Swanston</a:t>
            </a:r>
          </a:p>
          <a:p>
            <a:r>
              <a:rPr lang="en-US" sz="1200" dirty="0">
                <a:solidFill>
                  <a:prstClr val="black"/>
                </a:solidFill>
                <a:latin typeface="Calibri"/>
                <a:cs typeface="Calibri"/>
              </a:rPr>
              <a:t>Maria </a:t>
            </a:r>
            <a:r>
              <a:rPr lang="en-US" sz="1200" dirty="0" err="1">
                <a:solidFill>
                  <a:prstClr val="black"/>
                </a:solidFill>
                <a:latin typeface="Calibri"/>
                <a:cs typeface="Calibri"/>
              </a:rPr>
              <a:t>Janowiak</a:t>
            </a:r>
            <a:endParaRPr lang="en-US" sz="1200" dirty="0">
              <a:solidFill>
                <a:prstClr val="black"/>
              </a:solidFill>
              <a:latin typeface="Calibri"/>
              <a:cs typeface="Calibri"/>
            </a:endParaRPr>
          </a:p>
        </p:txBody>
      </p:sp>
      <p:sp>
        <p:nvSpPr>
          <p:cNvPr id="22" name="5-Point Star 21"/>
          <p:cNvSpPr/>
          <p:nvPr/>
        </p:nvSpPr>
        <p:spPr bwMode="auto">
          <a:xfrm>
            <a:off x="3035300" y="2500313"/>
            <a:ext cx="228600" cy="228600"/>
          </a:xfrm>
          <a:prstGeom prst="star5">
            <a:avLst/>
          </a:prstGeom>
          <a:solidFill>
            <a:srgbClr val="C22012"/>
          </a:solidFill>
          <a:ln w="19050" cap="flat" cmpd="sng" algn="ctr">
            <a:solidFill>
              <a:srgbClr val="000000"/>
            </a:solidFill>
            <a:prstDash val="solid"/>
            <a:round/>
            <a:headEnd type="none" w="med" len="med"/>
            <a:tailEnd type="none" w="med" len="med"/>
          </a:ln>
          <a:effectLst/>
        </p:spPr>
        <p:txBody>
          <a:bodyPr/>
          <a:lstStyle/>
          <a:p>
            <a:pPr>
              <a:defRPr/>
            </a:pPr>
            <a:endParaRPr lang="en-US" dirty="0">
              <a:solidFill>
                <a:srgbClr val="FF0000"/>
              </a:solidFill>
              <a:latin typeface="Arial" pitchFamily="-109" charset="0"/>
            </a:endParaRPr>
          </a:p>
        </p:txBody>
      </p:sp>
      <p:sp>
        <p:nvSpPr>
          <p:cNvPr id="23" name="5-Point Star 22"/>
          <p:cNvSpPr/>
          <p:nvPr/>
        </p:nvSpPr>
        <p:spPr bwMode="auto">
          <a:xfrm>
            <a:off x="450850" y="2941638"/>
            <a:ext cx="228600" cy="228600"/>
          </a:xfrm>
          <a:prstGeom prst="star5">
            <a:avLst/>
          </a:prstGeom>
          <a:solidFill>
            <a:srgbClr val="C22012"/>
          </a:solidFill>
          <a:ln w="19050" cap="flat" cmpd="sng" algn="ctr">
            <a:solidFill>
              <a:srgbClr val="000000"/>
            </a:solidFill>
            <a:prstDash val="solid"/>
            <a:round/>
            <a:headEnd type="none" w="med" len="med"/>
            <a:tailEnd type="none" w="med" len="med"/>
          </a:ln>
          <a:effectLst/>
        </p:spPr>
        <p:txBody>
          <a:bodyPr/>
          <a:lstStyle/>
          <a:p>
            <a:pPr>
              <a:defRPr/>
            </a:pPr>
            <a:endParaRPr lang="en-US" dirty="0">
              <a:solidFill>
                <a:srgbClr val="FF0000"/>
              </a:solidFill>
              <a:latin typeface="Arial" pitchFamily="-109" charset="0"/>
            </a:endParaRPr>
          </a:p>
        </p:txBody>
      </p:sp>
      <p:sp>
        <p:nvSpPr>
          <p:cNvPr id="24" name="5-Point Star 23"/>
          <p:cNvSpPr/>
          <p:nvPr/>
        </p:nvSpPr>
        <p:spPr bwMode="auto">
          <a:xfrm>
            <a:off x="268288" y="1617663"/>
            <a:ext cx="228600" cy="228600"/>
          </a:xfrm>
          <a:prstGeom prst="star5">
            <a:avLst/>
          </a:prstGeom>
          <a:solidFill>
            <a:srgbClr val="C22012"/>
          </a:solidFill>
          <a:ln w="19050" cap="flat" cmpd="sng" algn="ctr">
            <a:solidFill>
              <a:srgbClr val="000000"/>
            </a:solidFill>
            <a:prstDash val="solid"/>
            <a:round/>
            <a:headEnd type="none" w="med" len="med"/>
            <a:tailEnd type="none" w="med" len="med"/>
          </a:ln>
          <a:effectLst/>
        </p:spPr>
        <p:txBody>
          <a:bodyPr/>
          <a:lstStyle/>
          <a:p>
            <a:pPr>
              <a:defRPr/>
            </a:pPr>
            <a:endParaRPr lang="en-US" dirty="0">
              <a:solidFill>
                <a:srgbClr val="FF0000"/>
              </a:solidFill>
              <a:latin typeface="Arial" pitchFamily="-109" charset="0"/>
            </a:endParaRPr>
          </a:p>
        </p:txBody>
      </p:sp>
      <p:sp>
        <p:nvSpPr>
          <p:cNvPr id="25" name="TextBox 24"/>
          <p:cNvSpPr txBox="1"/>
          <p:nvPr/>
        </p:nvSpPr>
        <p:spPr>
          <a:xfrm>
            <a:off x="3462415" y="877888"/>
            <a:ext cx="1222375" cy="277812"/>
          </a:xfrm>
          <a:prstGeom prst="rect">
            <a:avLst/>
          </a:prstGeom>
          <a:solidFill>
            <a:schemeClr val="bg1">
              <a:lumMod val="75000"/>
              <a:alpha val="65000"/>
            </a:schemeClr>
          </a:solidFill>
        </p:spPr>
        <p:txBody>
          <a:bodyPr>
            <a:spAutoFit/>
          </a:bodyPr>
          <a:lstStyle/>
          <a:p>
            <a:pPr>
              <a:defRPr/>
            </a:pPr>
            <a:r>
              <a:rPr lang="en-US" sz="1200" u="sng" dirty="0">
                <a:solidFill>
                  <a:prstClr val="black"/>
                </a:solidFill>
                <a:latin typeface="Calibri"/>
                <a:cs typeface="Calibri"/>
              </a:rPr>
              <a:t>NRS</a:t>
            </a:r>
            <a:r>
              <a:rPr lang="en-US" sz="1200" dirty="0">
                <a:solidFill>
                  <a:prstClr val="black"/>
                </a:solidFill>
                <a:latin typeface="Calibri"/>
                <a:cs typeface="Calibri"/>
              </a:rPr>
              <a:t>: Brian </a:t>
            </a:r>
            <a:r>
              <a:rPr lang="en-US" sz="1200" dirty="0" err="1">
                <a:solidFill>
                  <a:prstClr val="black"/>
                </a:solidFill>
                <a:latin typeface="Calibri"/>
                <a:cs typeface="Calibri"/>
              </a:rPr>
              <a:t>Palik</a:t>
            </a:r>
            <a:endParaRPr lang="en-US" sz="1200" dirty="0">
              <a:solidFill>
                <a:prstClr val="black"/>
              </a:solidFill>
              <a:latin typeface="Calibri"/>
              <a:cs typeface="Calibri"/>
            </a:endParaRPr>
          </a:p>
        </p:txBody>
      </p:sp>
      <p:sp>
        <p:nvSpPr>
          <p:cNvPr id="26" name="TextBox 25"/>
          <p:cNvSpPr txBox="1"/>
          <p:nvPr/>
        </p:nvSpPr>
        <p:spPr>
          <a:xfrm>
            <a:off x="3270499" y="2665862"/>
            <a:ext cx="1397000" cy="276999"/>
          </a:xfrm>
          <a:prstGeom prst="rect">
            <a:avLst/>
          </a:prstGeom>
          <a:solidFill>
            <a:schemeClr val="bg1">
              <a:lumMod val="75000"/>
              <a:alpha val="65000"/>
            </a:schemeClr>
          </a:solidFill>
        </p:spPr>
        <p:txBody>
          <a:bodyPr>
            <a:spAutoFit/>
          </a:bodyPr>
          <a:lstStyle/>
          <a:p>
            <a:pPr>
              <a:defRPr/>
            </a:pPr>
            <a:r>
              <a:rPr lang="en-US" sz="1200" u="sng" dirty="0">
                <a:solidFill>
                  <a:prstClr val="black"/>
                </a:solidFill>
                <a:latin typeface="Calibri"/>
                <a:cs typeface="Calibri"/>
              </a:rPr>
              <a:t>RMRS</a:t>
            </a:r>
            <a:r>
              <a:rPr lang="en-US" sz="1200" dirty="0">
                <a:solidFill>
                  <a:prstClr val="black"/>
                </a:solidFill>
                <a:latin typeface="Calibri"/>
                <a:cs typeface="Calibri"/>
              </a:rPr>
              <a:t>: Linda </a:t>
            </a:r>
            <a:r>
              <a:rPr lang="en-US" sz="1200" dirty="0" smtClean="0">
                <a:solidFill>
                  <a:prstClr val="black"/>
                </a:solidFill>
                <a:latin typeface="Calibri"/>
                <a:cs typeface="Calibri"/>
              </a:rPr>
              <a:t>Joyce</a:t>
            </a:r>
          </a:p>
        </p:txBody>
      </p:sp>
      <p:sp>
        <p:nvSpPr>
          <p:cNvPr id="27" name="TextBox 26"/>
          <p:cNvSpPr txBox="1"/>
          <p:nvPr/>
        </p:nvSpPr>
        <p:spPr>
          <a:xfrm>
            <a:off x="738188" y="2941638"/>
            <a:ext cx="1471612" cy="276225"/>
          </a:xfrm>
          <a:prstGeom prst="rect">
            <a:avLst/>
          </a:prstGeom>
          <a:solidFill>
            <a:schemeClr val="bg1">
              <a:lumMod val="75000"/>
              <a:alpha val="65000"/>
            </a:schemeClr>
          </a:solidFill>
        </p:spPr>
        <p:txBody>
          <a:bodyPr>
            <a:spAutoFit/>
          </a:bodyPr>
          <a:lstStyle/>
          <a:p>
            <a:pPr>
              <a:defRPr/>
            </a:pPr>
            <a:r>
              <a:rPr lang="en-US" sz="1200" u="sng" dirty="0">
                <a:solidFill>
                  <a:prstClr val="black"/>
                </a:solidFill>
                <a:latin typeface="Calibri"/>
                <a:cs typeface="Calibri"/>
              </a:rPr>
              <a:t>PSW</a:t>
            </a:r>
            <a:r>
              <a:rPr lang="en-US" sz="1200" dirty="0">
                <a:solidFill>
                  <a:prstClr val="black"/>
                </a:solidFill>
                <a:latin typeface="Calibri"/>
                <a:cs typeface="Calibri"/>
              </a:rPr>
              <a:t>: Connie Millar</a:t>
            </a:r>
          </a:p>
        </p:txBody>
      </p:sp>
      <p:sp>
        <p:nvSpPr>
          <p:cNvPr id="28" name="TextBox 27"/>
          <p:cNvSpPr txBox="1"/>
          <p:nvPr/>
        </p:nvSpPr>
        <p:spPr>
          <a:xfrm>
            <a:off x="608708" y="929068"/>
            <a:ext cx="1064011" cy="461665"/>
          </a:xfrm>
          <a:prstGeom prst="rect">
            <a:avLst/>
          </a:prstGeom>
          <a:solidFill>
            <a:schemeClr val="bg1">
              <a:lumMod val="75000"/>
              <a:alpha val="65000"/>
            </a:schemeClr>
          </a:solidFill>
        </p:spPr>
        <p:txBody>
          <a:bodyPr wrap="square">
            <a:spAutoFit/>
          </a:bodyPr>
          <a:lstStyle/>
          <a:p>
            <a:pPr>
              <a:defRPr/>
            </a:pPr>
            <a:r>
              <a:rPr lang="en-US" sz="1200" u="sng" dirty="0">
                <a:solidFill>
                  <a:prstClr val="black"/>
                </a:solidFill>
                <a:latin typeface="Calibri"/>
                <a:cs typeface="Calibri"/>
              </a:rPr>
              <a:t>PNW</a:t>
            </a:r>
            <a:r>
              <a:rPr lang="en-US" sz="1200" dirty="0">
                <a:solidFill>
                  <a:prstClr val="black"/>
                </a:solidFill>
                <a:latin typeface="Calibri"/>
                <a:cs typeface="Calibri"/>
              </a:rPr>
              <a:t>: Dave Peterson</a:t>
            </a:r>
          </a:p>
        </p:txBody>
      </p:sp>
      <p:sp>
        <p:nvSpPr>
          <p:cNvPr id="29" name="TextBox 28"/>
          <p:cNvSpPr txBox="1"/>
          <p:nvPr/>
        </p:nvSpPr>
        <p:spPr>
          <a:xfrm>
            <a:off x="531813" y="1568450"/>
            <a:ext cx="1220787" cy="276225"/>
          </a:xfrm>
          <a:prstGeom prst="rect">
            <a:avLst/>
          </a:prstGeom>
          <a:solidFill>
            <a:schemeClr val="bg1">
              <a:lumMod val="75000"/>
              <a:alpha val="65000"/>
            </a:schemeClr>
          </a:solidFill>
        </p:spPr>
        <p:txBody>
          <a:bodyPr>
            <a:spAutoFit/>
          </a:bodyPr>
          <a:lstStyle/>
          <a:p>
            <a:pPr>
              <a:defRPr/>
            </a:pPr>
            <a:r>
              <a:rPr lang="en-US" sz="1200" u="sng" dirty="0">
                <a:solidFill>
                  <a:prstClr val="black"/>
                </a:solidFill>
                <a:latin typeface="Calibri"/>
                <a:cs typeface="Calibri"/>
              </a:rPr>
              <a:t>OSU</a:t>
            </a:r>
            <a:r>
              <a:rPr lang="en-US" sz="1200" dirty="0">
                <a:solidFill>
                  <a:prstClr val="black"/>
                </a:solidFill>
                <a:latin typeface="Calibri"/>
                <a:cs typeface="Calibri"/>
              </a:rPr>
              <a:t>: Lisa </a:t>
            </a:r>
            <a:r>
              <a:rPr lang="en-US" sz="1200" dirty="0" err="1">
                <a:solidFill>
                  <a:prstClr val="black"/>
                </a:solidFill>
                <a:latin typeface="Calibri"/>
                <a:cs typeface="Calibri"/>
              </a:rPr>
              <a:t>Ganio</a:t>
            </a:r>
            <a:endParaRPr lang="en-US" sz="1200" dirty="0">
              <a:solidFill>
                <a:prstClr val="black"/>
              </a:solidFill>
              <a:latin typeface="Calibri"/>
              <a:cs typeface="Calibri"/>
            </a:endParaRPr>
          </a:p>
        </p:txBody>
      </p:sp>
      <p:sp>
        <p:nvSpPr>
          <p:cNvPr id="30" name="5-Point Star 29"/>
          <p:cNvSpPr/>
          <p:nvPr/>
        </p:nvSpPr>
        <p:spPr bwMode="auto">
          <a:xfrm>
            <a:off x="2935288" y="2500313"/>
            <a:ext cx="228600" cy="228600"/>
          </a:xfrm>
          <a:prstGeom prst="star5">
            <a:avLst/>
          </a:prstGeom>
          <a:solidFill>
            <a:srgbClr val="FF8000"/>
          </a:solidFill>
          <a:ln w="19050" cap="flat" cmpd="sng" algn="ctr">
            <a:solidFill>
              <a:srgbClr val="000000"/>
            </a:solidFill>
            <a:prstDash val="solid"/>
            <a:round/>
            <a:headEnd type="none" w="med" len="med"/>
            <a:tailEnd type="none" w="med" len="med"/>
          </a:ln>
          <a:effectLst/>
        </p:spPr>
        <p:txBody>
          <a:bodyPr/>
          <a:lstStyle/>
          <a:p>
            <a:pPr>
              <a:defRPr/>
            </a:pPr>
            <a:endParaRPr lang="en-US" dirty="0">
              <a:solidFill>
                <a:srgbClr val="FF0000"/>
              </a:solidFill>
              <a:latin typeface="Arial" pitchFamily="-109" charset="0"/>
            </a:endParaRPr>
          </a:p>
        </p:txBody>
      </p:sp>
      <p:sp>
        <p:nvSpPr>
          <p:cNvPr id="31" name="5-Point Star 30"/>
          <p:cNvSpPr/>
          <p:nvPr/>
        </p:nvSpPr>
        <p:spPr bwMode="auto">
          <a:xfrm>
            <a:off x="5672138" y="1133475"/>
            <a:ext cx="228600" cy="228600"/>
          </a:xfrm>
          <a:prstGeom prst="star5">
            <a:avLst/>
          </a:prstGeom>
          <a:solidFill>
            <a:srgbClr val="FF9616"/>
          </a:solidFill>
          <a:ln w="19050" cap="flat" cmpd="sng" algn="ctr">
            <a:solidFill>
              <a:srgbClr val="000000"/>
            </a:solidFill>
            <a:prstDash val="solid"/>
            <a:round/>
            <a:headEnd type="none" w="med" len="med"/>
            <a:tailEnd type="none" w="med" len="med"/>
          </a:ln>
          <a:effectLst/>
        </p:spPr>
        <p:txBody>
          <a:bodyPr/>
          <a:lstStyle/>
          <a:p>
            <a:pPr>
              <a:defRPr/>
            </a:pPr>
            <a:endParaRPr lang="en-US" dirty="0">
              <a:solidFill>
                <a:srgbClr val="FF0000"/>
              </a:solidFill>
              <a:latin typeface="Arial" pitchFamily="-109" charset="0"/>
            </a:endParaRPr>
          </a:p>
        </p:txBody>
      </p:sp>
      <p:sp>
        <p:nvSpPr>
          <p:cNvPr id="32" name="TextBox 31"/>
          <p:cNvSpPr txBox="1"/>
          <p:nvPr/>
        </p:nvSpPr>
        <p:spPr>
          <a:xfrm>
            <a:off x="3263900" y="2361407"/>
            <a:ext cx="1486015" cy="277812"/>
          </a:xfrm>
          <a:prstGeom prst="rect">
            <a:avLst/>
          </a:prstGeom>
          <a:solidFill>
            <a:schemeClr val="bg1">
              <a:lumMod val="75000"/>
              <a:alpha val="65000"/>
            </a:schemeClr>
          </a:solidFill>
        </p:spPr>
        <p:txBody>
          <a:bodyPr wrap="square">
            <a:spAutoFit/>
          </a:bodyPr>
          <a:lstStyle/>
          <a:p>
            <a:pPr>
              <a:defRPr/>
            </a:pPr>
            <a:r>
              <a:rPr lang="en-US" sz="1200" u="sng" dirty="0">
                <a:solidFill>
                  <a:prstClr val="black"/>
                </a:solidFill>
                <a:latin typeface="Calibri"/>
                <a:cs typeface="Calibri"/>
              </a:rPr>
              <a:t>PI</a:t>
            </a:r>
            <a:r>
              <a:rPr lang="en-US" sz="1200" dirty="0">
                <a:solidFill>
                  <a:prstClr val="black"/>
                </a:solidFill>
                <a:latin typeface="Calibri"/>
                <a:cs typeface="Calibri"/>
              </a:rPr>
              <a:t>: Linda Nagel, </a:t>
            </a:r>
            <a:r>
              <a:rPr lang="en-US" sz="1200" dirty="0" smtClean="0">
                <a:solidFill>
                  <a:prstClr val="black"/>
                </a:solidFill>
                <a:latin typeface="Calibri"/>
                <a:cs typeface="Calibri"/>
              </a:rPr>
              <a:t>CSU</a:t>
            </a:r>
            <a:endParaRPr lang="en-US" sz="1200" dirty="0">
              <a:solidFill>
                <a:prstClr val="black"/>
              </a:solidFill>
              <a:latin typeface="Calibri"/>
              <a:cs typeface="Calibri"/>
            </a:endParaRPr>
          </a:p>
        </p:txBody>
      </p:sp>
      <p:sp>
        <p:nvSpPr>
          <p:cNvPr id="33" name="TextBox 32"/>
          <p:cNvSpPr txBox="1"/>
          <p:nvPr/>
        </p:nvSpPr>
        <p:spPr>
          <a:xfrm>
            <a:off x="2879530" y="3268663"/>
            <a:ext cx="1844870" cy="461665"/>
          </a:xfrm>
          <a:prstGeom prst="rect">
            <a:avLst/>
          </a:prstGeom>
          <a:solidFill>
            <a:schemeClr val="bg1">
              <a:lumMod val="75000"/>
              <a:alpha val="65000"/>
            </a:schemeClr>
          </a:solidFill>
        </p:spPr>
        <p:txBody>
          <a:bodyPr wrap="square">
            <a:spAutoFit/>
          </a:bodyPr>
          <a:lstStyle/>
          <a:p>
            <a:pPr>
              <a:defRPr/>
            </a:pPr>
            <a:r>
              <a:rPr lang="en-US" sz="1200" dirty="0">
                <a:solidFill>
                  <a:prstClr val="black"/>
                </a:solidFill>
                <a:latin typeface="Calibri"/>
                <a:cs typeface="Calibri"/>
              </a:rPr>
              <a:t>SITE 2: San Juan </a:t>
            </a:r>
            <a:r>
              <a:rPr lang="en-US" sz="1200" dirty="0" smtClean="0">
                <a:solidFill>
                  <a:prstClr val="black"/>
                </a:solidFill>
                <a:latin typeface="Calibri"/>
                <a:cs typeface="Calibri"/>
              </a:rPr>
              <a:t>NF</a:t>
            </a:r>
          </a:p>
          <a:p>
            <a:pPr>
              <a:defRPr/>
            </a:pPr>
            <a:r>
              <a:rPr lang="en-US" sz="1200" dirty="0" smtClean="0">
                <a:solidFill>
                  <a:prstClr val="black"/>
                </a:solidFill>
                <a:latin typeface="Calibri"/>
                <a:cs typeface="Calibri"/>
              </a:rPr>
              <a:t>Site Lead: Mike </a:t>
            </a:r>
            <a:r>
              <a:rPr lang="en-US" sz="1200" dirty="0" err="1" smtClean="0">
                <a:solidFill>
                  <a:prstClr val="black"/>
                </a:solidFill>
                <a:latin typeface="Calibri"/>
                <a:cs typeface="Calibri"/>
              </a:rPr>
              <a:t>Battaglia</a:t>
            </a:r>
            <a:endParaRPr lang="en-US" sz="1200" dirty="0">
              <a:solidFill>
                <a:prstClr val="black"/>
              </a:solidFill>
              <a:latin typeface="Calibri"/>
              <a:cs typeface="Calibri"/>
            </a:endParaRPr>
          </a:p>
        </p:txBody>
      </p:sp>
      <p:sp>
        <p:nvSpPr>
          <p:cNvPr id="36" name="5-Point Star 35"/>
          <p:cNvSpPr/>
          <p:nvPr/>
        </p:nvSpPr>
        <p:spPr bwMode="auto">
          <a:xfrm>
            <a:off x="2747653" y="3016573"/>
            <a:ext cx="228600" cy="228600"/>
          </a:xfrm>
          <a:prstGeom prst="star5">
            <a:avLst/>
          </a:prstGeom>
          <a:solidFill>
            <a:srgbClr val="0000FF"/>
          </a:solidFill>
          <a:ln w="19050" cap="flat" cmpd="sng" algn="ctr">
            <a:solidFill>
              <a:srgbClr val="000000"/>
            </a:solidFill>
            <a:prstDash val="solid"/>
            <a:round/>
            <a:headEnd type="none" w="med" len="med"/>
            <a:tailEnd type="none" w="med" len="med"/>
          </a:ln>
          <a:effectLst/>
        </p:spPr>
        <p:txBody>
          <a:bodyPr/>
          <a:lstStyle/>
          <a:p>
            <a:pPr>
              <a:defRPr/>
            </a:pPr>
            <a:endParaRPr lang="en-US" dirty="0">
              <a:solidFill>
                <a:srgbClr val="FF0000"/>
              </a:solidFill>
              <a:latin typeface="Arial" pitchFamily="-109" charset="0"/>
            </a:endParaRPr>
          </a:p>
        </p:txBody>
      </p:sp>
      <p:sp>
        <p:nvSpPr>
          <p:cNvPr id="38" name="5-Point Star 37"/>
          <p:cNvSpPr/>
          <p:nvPr/>
        </p:nvSpPr>
        <p:spPr bwMode="auto">
          <a:xfrm>
            <a:off x="7464425" y="971550"/>
            <a:ext cx="228600" cy="228600"/>
          </a:xfrm>
          <a:prstGeom prst="star5">
            <a:avLst/>
          </a:prstGeom>
          <a:solidFill>
            <a:srgbClr val="C22012"/>
          </a:solidFill>
          <a:ln w="19050" cap="flat" cmpd="sng" algn="ctr">
            <a:solidFill>
              <a:srgbClr val="000000"/>
            </a:solidFill>
            <a:prstDash val="solid"/>
            <a:round/>
            <a:headEnd type="none" w="med" len="med"/>
            <a:tailEnd type="none" w="med" len="med"/>
          </a:ln>
          <a:effectLst/>
        </p:spPr>
        <p:txBody>
          <a:bodyPr/>
          <a:lstStyle/>
          <a:p>
            <a:pPr>
              <a:defRPr/>
            </a:pPr>
            <a:endParaRPr lang="en-US" dirty="0">
              <a:solidFill>
                <a:srgbClr val="FF0000"/>
              </a:solidFill>
              <a:latin typeface="Arial" pitchFamily="-109" charset="0"/>
            </a:endParaRPr>
          </a:p>
        </p:txBody>
      </p:sp>
      <p:sp>
        <p:nvSpPr>
          <p:cNvPr id="39" name="5-Point Star 38"/>
          <p:cNvSpPr/>
          <p:nvPr/>
        </p:nvSpPr>
        <p:spPr bwMode="auto">
          <a:xfrm>
            <a:off x="7461430" y="1301386"/>
            <a:ext cx="228600" cy="228600"/>
          </a:xfrm>
          <a:prstGeom prst="star5">
            <a:avLst/>
          </a:prstGeom>
          <a:solidFill>
            <a:srgbClr val="0000FF"/>
          </a:solidFill>
          <a:ln w="19050" cap="flat" cmpd="sng" algn="ctr">
            <a:solidFill>
              <a:srgbClr val="000000"/>
            </a:solidFill>
            <a:prstDash val="solid"/>
            <a:round/>
            <a:headEnd type="none" w="med" len="med"/>
            <a:tailEnd type="none" w="med" len="med"/>
          </a:ln>
          <a:effectLst/>
        </p:spPr>
        <p:txBody>
          <a:bodyPr/>
          <a:lstStyle/>
          <a:p>
            <a:pPr>
              <a:defRPr/>
            </a:pPr>
            <a:endParaRPr lang="en-US" dirty="0">
              <a:solidFill>
                <a:srgbClr val="FF0000"/>
              </a:solidFill>
              <a:latin typeface="Arial" pitchFamily="-109" charset="0"/>
            </a:endParaRPr>
          </a:p>
        </p:txBody>
      </p:sp>
      <p:sp>
        <p:nvSpPr>
          <p:cNvPr id="15384" name="TextBox 39"/>
          <p:cNvSpPr txBox="1">
            <a:spLocks noChangeArrowheads="1"/>
          </p:cNvSpPr>
          <p:nvPr/>
        </p:nvSpPr>
        <p:spPr bwMode="auto">
          <a:xfrm>
            <a:off x="7689685" y="929068"/>
            <a:ext cx="12842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dirty="0">
                <a:solidFill>
                  <a:prstClr val="black"/>
                </a:solidFill>
                <a:latin typeface="Calibri"/>
                <a:cs typeface="Calibri"/>
              </a:rPr>
              <a:t>Collaborators</a:t>
            </a:r>
          </a:p>
        </p:txBody>
      </p:sp>
      <p:sp>
        <p:nvSpPr>
          <p:cNvPr id="15385" name="TextBox 40"/>
          <p:cNvSpPr txBox="1">
            <a:spLocks noChangeArrowheads="1"/>
          </p:cNvSpPr>
          <p:nvPr/>
        </p:nvSpPr>
        <p:spPr bwMode="auto">
          <a:xfrm>
            <a:off x="7689685" y="1256981"/>
            <a:ext cx="12858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dirty="0">
                <a:solidFill>
                  <a:prstClr val="black"/>
                </a:solidFill>
                <a:latin typeface="Calibri"/>
                <a:cs typeface="Calibri"/>
              </a:rPr>
              <a:t>Study Sites</a:t>
            </a:r>
          </a:p>
        </p:txBody>
      </p:sp>
      <p:sp>
        <p:nvSpPr>
          <p:cNvPr id="14" name="5-Point Star 13"/>
          <p:cNvSpPr/>
          <p:nvPr/>
        </p:nvSpPr>
        <p:spPr bwMode="auto">
          <a:xfrm>
            <a:off x="5027613" y="3683000"/>
            <a:ext cx="228600" cy="228600"/>
          </a:xfrm>
          <a:prstGeom prst="star5">
            <a:avLst/>
          </a:prstGeom>
          <a:solidFill>
            <a:srgbClr val="FF8000"/>
          </a:solidFill>
          <a:ln w="19050" cap="flat" cmpd="sng" algn="ctr">
            <a:solidFill>
              <a:srgbClr val="000000"/>
            </a:solidFill>
            <a:prstDash val="solid"/>
            <a:round/>
            <a:headEnd type="none" w="med" len="med"/>
            <a:tailEnd type="none" w="med" len="med"/>
          </a:ln>
          <a:effectLst/>
        </p:spPr>
        <p:txBody>
          <a:bodyPr/>
          <a:lstStyle/>
          <a:p>
            <a:pPr>
              <a:defRPr/>
            </a:pPr>
            <a:endParaRPr lang="en-US" dirty="0">
              <a:solidFill>
                <a:srgbClr val="FF0000"/>
              </a:solidFill>
              <a:latin typeface="Arial" pitchFamily="-109" charset="0"/>
            </a:endParaRPr>
          </a:p>
        </p:txBody>
      </p:sp>
      <p:sp>
        <p:nvSpPr>
          <p:cNvPr id="42" name="TextBox 41"/>
          <p:cNvSpPr txBox="1"/>
          <p:nvPr/>
        </p:nvSpPr>
        <p:spPr>
          <a:xfrm>
            <a:off x="3455761" y="1200150"/>
            <a:ext cx="1294154" cy="646331"/>
          </a:xfrm>
          <a:prstGeom prst="rect">
            <a:avLst/>
          </a:prstGeom>
          <a:solidFill>
            <a:schemeClr val="bg1">
              <a:lumMod val="75000"/>
              <a:alpha val="65000"/>
            </a:schemeClr>
          </a:solidFill>
        </p:spPr>
        <p:txBody>
          <a:bodyPr wrap="square">
            <a:spAutoFit/>
          </a:bodyPr>
          <a:lstStyle/>
          <a:p>
            <a:pPr>
              <a:defRPr/>
            </a:pPr>
            <a:r>
              <a:rPr lang="en-US" sz="1200" dirty="0">
                <a:solidFill>
                  <a:prstClr val="black"/>
                </a:solidFill>
                <a:latin typeface="Calibri"/>
                <a:cs typeface="Calibri"/>
              </a:rPr>
              <a:t>SITE 1: </a:t>
            </a:r>
            <a:r>
              <a:rPr lang="en-US" sz="1200" dirty="0" err="1">
                <a:solidFill>
                  <a:prstClr val="black"/>
                </a:solidFill>
                <a:latin typeface="Calibri"/>
                <a:cs typeface="Calibri"/>
              </a:rPr>
              <a:t>Cutfoot</a:t>
            </a:r>
            <a:r>
              <a:rPr lang="en-US" sz="1200" dirty="0">
                <a:solidFill>
                  <a:prstClr val="black"/>
                </a:solidFill>
                <a:latin typeface="Calibri"/>
                <a:cs typeface="Calibri"/>
              </a:rPr>
              <a:t> </a:t>
            </a:r>
            <a:r>
              <a:rPr lang="en-US" sz="1200" dirty="0" smtClean="0">
                <a:solidFill>
                  <a:prstClr val="black"/>
                </a:solidFill>
                <a:latin typeface="Calibri"/>
                <a:cs typeface="Calibri"/>
              </a:rPr>
              <a:t>EF on </a:t>
            </a:r>
            <a:r>
              <a:rPr lang="en-US" sz="1200" dirty="0">
                <a:solidFill>
                  <a:prstClr val="black"/>
                </a:solidFill>
                <a:latin typeface="Calibri"/>
                <a:cs typeface="Calibri"/>
              </a:rPr>
              <a:t>Chippewa </a:t>
            </a:r>
            <a:r>
              <a:rPr lang="en-US" sz="1200" dirty="0" smtClean="0">
                <a:solidFill>
                  <a:prstClr val="black"/>
                </a:solidFill>
                <a:latin typeface="Calibri"/>
                <a:cs typeface="Calibri"/>
              </a:rPr>
              <a:t>NF</a:t>
            </a:r>
          </a:p>
          <a:p>
            <a:pPr>
              <a:defRPr/>
            </a:pPr>
            <a:r>
              <a:rPr lang="en-US" sz="1200" dirty="0" smtClean="0">
                <a:solidFill>
                  <a:prstClr val="black"/>
                </a:solidFill>
                <a:latin typeface="Calibri"/>
                <a:cs typeface="Calibri"/>
              </a:rPr>
              <a:t>Site Lead: B </a:t>
            </a:r>
            <a:r>
              <a:rPr lang="en-US" sz="1200" dirty="0" err="1" smtClean="0">
                <a:solidFill>
                  <a:prstClr val="black"/>
                </a:solidFill>
                <a:latin typeface="Calibri"/>
                <a:cs typeface="Calibri"/>
              </a:rPr>
              <a:t>Palik</a:t>
            </a:r>
            <a:endParaRPr lang="en-US" sz="1200" dirty="0">
              <a:solidFill>
                <a:prstClr val="black"/>
              </a:solidFill>
              <a:latin typeface="Calibri"/>
              <a:cs typeface="Calibri"/>
            </a:endParaRPr>
          </a:p>
        </p:txBody>
      </p:sp>
      <p:sp>
        <p:nvSpPr>
          <p:cNvPr id="40" name="5-Point Star 39"/>
          <p:cNvSpPr/>
          <p:nvPr/>
        </p:nvSpPr>
        <p:spPr bwMode="auto">
          <a:xfrm>
            <a:off x="8211841" y="1800419"/>
            <a:ext cx="228600" cy="228600"/>
          </a:xfrm>
          <a:prstGeom prst="star5">
            <a:avLst/>
          </a:prstGeom>
          <a:solidFill>
            <a:srgbClr val="0000FF"/>
          </a:solidFill>
          <a:ln w="19050" cap="flat" cmpd="sng" algn="ctr">
            <a:solidFill>
              <a:srgbClr val="000000"/>
            </a:solidFill>
            <a:prstDash val="solid"/>
            <a:round/>
            <a:headEnd type="none" w="med" len="med"/>
            <a:tailEnd type="none" w="med" len="med"/>
          </a:ln>
          <a:effectLst/>
        </p:spPr>
        <p:txBody>
          <a:bodyPr/>
          <a:lstStyle/>
          <a:p>
            <a:pPr>
              <a:defRPr/>
            </a:pPr>
            <a:endParaRPr lang="en-US" dirty="0">
              <a:solidFill>
                <a:srgbClr val="FF0000"/>
              </a:solidFill>
              <a:latin typeface="Arial" pitchFamily="-109" charset="0"/>
            </a:endParaRPr>
          </a:p>
        </p:txBody>
      </p:sp>
      <p:sp>
        <p:nvSpPr>
          <p:cNvPr id="41" name="TextBox 40"/>
          <p:cNvSpPr txBox="1"/>
          <p:nvPr/>
        </p:nvSpPr>
        <p:spPr>
          <a:xfrm>
            <a:off x="6610558" y="2059853"/>
            <a:ext cx="1771441" cy="1015663"/>
          </a:xfrm>
          <a:prstGeom prst="rect">
            <a:avLst/>
          </a:prstGeom>
          <a:solidFill>
            <a:schemeClr val="bg1">
              <a:lumMod val="75000"/>
              <a:alpha val="65000"/>
            </a:schemeClr>
          </a:solidFill>
        </p:spPr>
        <p:txBody>
          <a:bodyPr wrap="square">
            <a:spAutoFit/>
          </a:bodyPr>
          <a:lstStyle/>
          <a:p>
            <a:pPr>
              <a:defRPr/>
            </a:pPr>
            <a:r>
              <a:rPr lang="en-US" sz="1200" dirty="0" smtClean="0">
                <a:solidFill>
                  <a:prstClr val="black"/>
                </a:solidFill>
                <a:latin typeface="Calibri"/>
                <a:cs typeface="Calibri"/>
              </a:rPr>
              <a:t>SITE 5: Second College Grant (Dartmouth) &amp; Hubbard Brook EF</a:t>
            </a:r>
          </a:p>
          <a:p>
            <a:pPr>
              <a:defRPr/>
            </a:pPr>
            <a:r>
              <a:rPr lang="en-US" sz="1200" dirty="0" smtClean="0">
                <a:solidFill>
                  <a:prstClr val="black"/>
                </a:solidFill>
                <a:latin typeface="Calibri"/>
                <a:cs typeface="Calibri"/>
              </a:rPr>
              <a:t>Site Leads: Tony D’Amato &amp; Chris Woodall</a:t>
            </a:r>
            <a:endParaRPr lang="en-US" sz="1200" dirty="0">
              <a:solidFill>
                <a:prstClr val="black"/>
              </a:solidFill>
              <a:latin typeface="Calibri"/>
              <a:cs typeface="Calibri"/>
            </a:endParaRPr>
          </a:p>
        </p:txBody>
      </p:sp>
      <p:sp>
        <p:nvSpPr>
          <p:cNvPr id="44" name="TextBox 43"/>
          <p:cNvSpPr txBox="1"/>
          <p:nvPr/>
        </p:nvSpPr>
        <p:spPr>
          <a:xfrm>
            <a:off x="1951026" y="936300"/>
            <a:ext cx="1325574" cy="1015663"/>
          </a:xfrm>
          <a:prstGeom prst="rect">
            <a:avLst/>
          </a:prstGeom>
          <a:solidFill>
            <a:schemeClr val="bg1">
              <a:lumMod val="75000"/>
              <a:alpha val="65000"/>
            </a:schemeClr>
          </a:solidFill>
        </p:spPr>
        <p:txBody>
          <a:bodyPr wrap="square">
            <a:spAutoFit/>
          </a:bodyPr>
          <a:lstStyle/>
          <a:p>
            <a:pPr>
              <a:defRPr/>
            </a:pPr>
            <a:r>
              <a:rPr lang="en-US" sz="1200" dirty="0" smtClean="0">
                <a:solidFill>
                  <a:prstClr val="black"/>
                </a:solidFill>
                <a:latin typeface="Calibri"/>
                <a:cs typeface="Calibri"/>
              </a:rPr>
              <a:t>SITE 4: Coram EF on Flathead NF</a:t>
            </a:r>
          </a:p>
          <a:p>
            <a:pPr>
              <a:defRPr/>
            </a:pPr>
            <a:r>
              <a:rPr lang="en-US" sz="1200" dirty="0" smtClean="0">
                <a:solidFill>
                  <a:prstClr val="black"/>
                </a:solidFill>
                <a:latin typeface="Calibri"/>
                <a:cs typeface="Calibri"/>
              </a:rPr>
              <a:t>Site Leads: Elaine Sutherland &amp; Terrie Jain</a:t>
            </a:r>
            <a:endParaRPr lang="en-US" sz="1200" dirty="0">
              <a:solidFill>
                <a:prstClr val="black"/>
              </a:solidFill>
              <a:latin typeface="Calibri"/>
              <a:cs typeface="Calibri"/>
            </a:endParaRPr>
          </a:p>
        </p:txBody>
      </p:sp>
      <p:sp>
        <p:nvSpPr>
          <p:cNvPr id="45" name="5-Point Star 44"/>
          <p:cNvSpPr/>
          <p:nvPr/>
        </p:nvSpPr>
        <p:spPr bwMode="auto">
          <a:xfrm>
            <a:off x="6408738" y="4393553"/>
            <a:ext cx="228600" cy="228600"/>
          </a:xfrm>
          <a:prstGeom prst="star5">
            <a:avLst/>
          </a:prstGeom>
          <a:solidFill>
            <a:srgbClr val="0000FF"/>
          </a:solidFill>
          <a:ln w="19050" cap="flat" cmpd="sng" algn="ctr">
            <a:solidFill>
              <a:srgbClr val="000000"/>
            </a:solidFill>
            <a:prstDash val="solid"/>
            <a:round/>
            <a:headEnd type="none" w="med" len="med"/>
            <a:tailEnd type="none" w="med" len="med"/>
          </a:ln>
          <a:effectLst/>
        </p:spPr>
        <p:txBody>
          <a:bodyPr/>
          <a:lstStyle/>
          <a:p>
            <a:pPr>
              <a:defRPr/>
            </a:pPr>
            <a:endParaRPr lang="en-US" dirty="0">
              <a:solidFill>
                <a:srgbClr val="FF0000"/>
              </a:solidFill>
              <a:latin typeface="Arial" pitchFamily="-109" charset="0"/>
            </a:endParaRPr>
          </a:p>
        </p:txBody>
      </p:sp>
      <p:sp>
        <p:nvSpPr>
          <p:cNvPr id="46" name="TextBox 45"/>
          <p:cNvSpPr txBox="1"/>
          <p:nvPr/>
        </p:nvSpPr>
        <p:spPr>
          <a:xfrm>
            <a:off x="4511499" y="4355925"/>
            <a:ext cx="1894929" cy="461665"/>
          </a:xfrm>
          <a:prstGeom prst="rect">
            <a:avLst/>
          </a:prstGeom>
          <a:solidFill>
            <a:schemeClr val="bg1">
              <a:lumMod val="75000"/>
              <a:alpha val="65000"/>
            </a:schemeClr>
          </a:solidFill>
        </p:spPr>
        <p:txBody>
          <a:bodyPr wrap="square">
            <a:spAutoFit/>
          </a:bodyPr>
          <a:lstStyle/>
          <a:p>
            <a:pPr>
              <a:defRPr/>
            </a:pPr>
            <a:r>
              <a:rPr lang="en-US" sz="1200" dirty="0" smtClean="0">
                <a:solidFill>
                  <a:prstClr val="black"/>
                </a:solidFill>
                <a:latin typeface="Calibri"/>
                <a:cs typeface="Calibri"/>
              </a:rPr>
              <a:t>SITE 3: Jones Ecological </a:t>
            </a:r>
            <a:r>
              <a:rPr lang="en-US" sz="1200" dirty="0" err="1" smtClean="0">
                <a:solidFill>
                  <a:prstClr val="black"/>
                </a:solidFill>
                <a:latin typeface="Calibri"/>
                <a:cs typeface="Calibri"/>
              </a:rPr>
              <a:t>Ctr</a:t>
            </a:r>
            <a:endParaRPr lang="en-US" sz="1200" dirty="0" smtClean="0">
              <a:solidFill>
                <a:prstClr val="black"/>
              </a:solidFill>
              <a:latin typeface="Calibri"/>
              <a:cs typeface="Calibri"/>
            </a:endParaRPr>
          </a:p>
          <a:p>
            <a:pPr>
              <a:defRPr/>
            </a:pPr>
            <a:r>
              <a:rPr lang="en-US" sz="1200" dirty="0" smtClean="0">
                <a:solidFill>
                  <a:prstClr val="black"/>
                </a:solidFill>
                <a:latin typeface="Calibri"/>
                <a:cs typeface="Calibri"/>
              </a:rPr>
              <a:t>Site Lead: Steve Jack</a:t>
            </a:r>
            <a:endParaRPr lang="en-US" sz="1200" dirty="0">
              <a:solidFill>
                <a:prstClr val="black"/>
              </a:solidFill>
              <a:latin typeface="Calibri"/>
              <a:cs typeface="Calibri"/>
            </a:endParaRPr>
          </a:p>
        </p:txBody>
      </p:sp>
      <p:sp>
        <p:nvSpPr>
          <p:cNvPr id="3" name="Title 2"/>
          <p:cNvSpPr>
            <a:spLocks noGrp="1"/>
          </p:cNvSpPr>
          <p:nvPr>
            <p:ph type="title"/>
          </p:nvPr>
        </p:nvSpPr>
        <p:spPr>
          <a:xfrm>
            <a:off x="238117" y="52755"/>
            <a:ext cx="8131190" cy="632500"/>
          </a:xfrm>
        </p:spPr>
        <p:txBody>
          <a:bodyPr>
            <a:normAutofit fontScale="90000"/>
          </a:bodyPr>
          <a:lstStyle/>
          <a:p>
            <a:r>
              <a:rPr lang="en-US" sz="3200" dirty="0" smtClean="0">
                <a:latin typeface="Candara"/>
                <a:cs typeface="Candara"/>
              </a:rPr>
              <a:t>Adaptive Silviculture for Climate Change (ASCC)</a:t>
            </a:r>
            <a:endParaRPr lang="en-US" sz="3200" dirty="0">
              <a:latin typeface="Candara"/>
              <a:cs typeface="Candara"/>
            </a:endParaRPr>
          </a:p>
        </p:txBody>
      </p:sp>
      <p:sp>
        <p:nvSpPr>
          <p:cNvPr id="47" name="5-Point Star 46"/>
          <p:cNvSpPr/>
          <p:nvPr/>
        </p:nvSpPr>
        <p:spPr bwMode="auto">
          <a:xfrm>
            <a:off x="7461085" y="649288"/>
            <a:ext cx="228600" cy="228600"/>
          </a:xfrm>
          <a:prstGeom prst="star5">
            <a:avLst/>
          </a:prstGeom>
          <a:solidFill>
            <a:srgbClr val="FF8000"/>
          </a:solidFill>
          <a:ln w="19050" cap="flat" cmpd="sng" algn="ctr">
            <a:solidFill>
              <a:srgbClr val="000000"/>
            </a:solidFill>
            <a:prstDash val="solid"/>
            <a:round/>
            <a:headEnd type="none" w="med" len="med"/>
            <a:tailEnd type="none" w="med" len="med"/>
          </a:ln>
          <a:effectLst/>
        </p:spPr>
        <p:txBody>
          <a:bodyPr/>
          <a:lstStyle/>
          <a:p>
            <a:pPr>
              <a:defRPr/>
            </a:pPr>
            <a:endParaRPr lang="en-US" dirty="0">
              <a:solidFill>
                <a:srgbClr val="FF0000"/>
              </a:solidFill>
              <a:latin typeface="Arial" pitchFamily="-109" charset="0"/>
            </a:endParaRPr>
          </a:p>
        </p:txBody>
      </p:sp>
      <p:sp>
        <p:nvSpPr>
          <p:cNvPr id="49" name="TextBox 39"/>
          <p:cNvSpPr txBox="1">
            <a:spLocks noChangeArrowheads="1"/>
          </p:cNvSpPr>
          <p:nvPr/>
        </p:nvSpPr>
        <p:spPr bwMode="auto">
          <a:xfrm>
            <a:off x="7689685" y="610664"/>
            <a:ext cx="12842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dirty="0" smtClean="0">
                <a:solidFill>
                  <a:prstClr val="black"/>
                </a:solidFill>
                <a:latin typeface="Calibri"/>
                <a:cs typeface="Calibri"/>
              </a:rPr>
              <a:t>PIs</a:t>
            </a:r>
            <a:endParaRPr lang="en-US" sz="1200" dirty="0">
              <a:solidFill>
                <a:prstClr val="black"/>
              </a:solidFill>
              <a:latin typeface="Calibri"/>
              <a:cs typeface="Calibri"/>
            </a:endParaRPr>
          </a:p>
        </p:txBody>
      </p:sp>
      <p:sp>
        <p:nvSpPr>
          <p:cNvPr id="21" name="5-Point Star 20"/>
          <p:cNvSpPr/>
          <p:nvPr/>
        </p:nvSpPr>
        <p:spPr bwMode="auto">
          <a:xfrm>
            <a:off x="395288" y="1028700"/>
            <a:ext cx="228600" cy="228600"/>
          </a:xfrm>
          <a:prstGeom prst="star5">
            <a:avLst/>
          </a:prstGeom>
          <a:solidFill>
            <a:srgbClr val="C22012"/>
          </a:solidFill>
          <a:ln w="19050" cap="flat" cmpd="sng" algn="ctr">
            <a:solidFill>
              <a:srgbClr val="000000"/>
            </a:solidFill>
            <a:prstDash val="solid"/>
            <a:round/>
            <a:headEnd type="none" w="med" len="med"/>
            <a:tailEnd type="none" w="med" len="med"/>
          </a:ln>
          <a:effectLst/>
        </p:spPr>
        <p:txBody>
          <a:bodyPr/>
          <a:lstStyle/>
          <a:p>
            <a:pPr>
              <a:defRPr/>
            </a:pPr>
            <a:endParaRPr lang="en-US" dirty="0">
              <a:solidFill>
                <a:srgbClr val="FF0000"/>
              </a:solidFill>
              <a:latin typeface="Arial" pitchFamily="-109" charset="0"/>
            </a:endParaRPr>
          </a:p>
        </p:txBody>
      </p:sp>
      <p:sp>
        <p:nvSpPr>
          <p:cNvPr id="43" name="5-Point Star 42"/>
          <p:cNvSpPr/>
          <p:nvPr/>
        </p:nvSpPr>
        <p:spPr bwMode="auto">
          <a:xfrm>
            <a:off x="1722426" y="936569"/>
            <a:ext cx="228600" cy="228600"/>
          </a:xfrm>
          <a:prstGeom prst="star5">
            <a:avLst/>
          </a:prstGeom>
          <a:solidFill>
            <a:srgbClr val="0000FF"/>
          </a:solidFill>
          <a:ln w="19050" cap="flat" cmpd="sng" algn="ctr">
            <a:solidFill>
              <a:srgbClr val="000000"/>
            </a:solidFill>
            <a:prstDash val="solid"/>
            <a:round/>
            <a:headEnd type="none" w="med" len="med"/>
            <a:tailEnd type="none" w="med" len="med"/>
          </a:ln>
          <a:effectLst/>
        </p:spPr>
        <p:txBody>
          <a:bodyPr/>
          <a:lstStyle/>
          <a:p>
            <a:pPr>
              <a:defRPr/>
            </a:pPr>
            <a:endParaRPr lang="en-US" dirty="0">
              <a:solidFill>
                <a:srgbClr val="FF0000"/>
              </a:solidFill>
              <a:latin typeface="Arial" pitchFamily="-109" charset="0"/>
            </a:endParaRPr>
          </a:p>
        </p:txBody>
      </p:sp>
      <p:sp>
        <p:nvSpPr>
          <p:cNvPr id="35" name="5-Point Star 34"/>
          <p:cNvSpPr/>
          <p:nvPr/>
        </p:nvSpPr>
        <p:spPr bwMode="auto">
          <a:xfrm>
            <a:off x="4746625" y="1076693"/>
            <a:ext cx="228600" cy="228600"/>
          </a:xfrm>
          <a:prstGeom prst="star5">
            <a:avLst/>
          </a:prstGeom>
          <a:solidFill>
            <a:srgbClr val="0000FF"/>
          </a:solidFill>
          <a:ln w="19050" cap="flat" cmpd="sng" algn="ctr">
            <a:solidFill>
              <a:srgbClr val="000000"/>
            </a:solidFill>
            <a:prstDash val="solid"/>
            <a:round/>
            <a:headEnd type="none" w="med" len="med"/>
            <a:tailEnd type="none" w="med" len="med"/>
          </a:ln>
          <a:effectLst/>
        </p:spPr>
        <p:txBody>
          <a:bodyPr/>
          <a:lstStyle/>
          <a:p>
            <a:pPr>
              <a:defRPr/>
            </a:pPr>
            <a:endParaRPr lang="en-US" dirty="0">
              <a:solidFill>
                <a:srgbClr val="FF0000"/>
              </a:solidFill>
              <a:latin typeface="Arial" pitchFamily="-109" charset="0"/>
            </a:endParaRPr>
          </a:p>
        </p:txBody>
      </p:sp>
      <p:sp>
        <p:nvSpPr>
          <p:cNvPr id="2" name="TextBox 1"/>
          <p:cNvSpPr txBox="1"/>
          <p:nvPr/>
        </p:nvSpPr>
        <p:spPr>
          <a:xfrm>
            <a:off x="268288" y="6443256"/>
            <a:ext cx="1514483" cy="276999"/>
          </a:xfrm>
          <a:prstGeom prst="rect">
            <a:avLst/>
          </a:prstGeom>
          <a:noFill/>
        </p:spPr>
        <p:txBody>
          <a:bodyPr wrap="square" rtlCol="0">
            <a:spAutoFit/>
          </a:bodyPr>
          <a:lstStyle/>
          <a:p>
            <a:r>
              <a:rPr lang="en-US" sz="1200" dirty="0" smtClean="0">
                <a:solidFill>
                  <a:srgbClr val="8E190F"/>
                </a:solidFill>
                <a:latin typeface="Candara"/>
                <a:cs typeface="Candara"/>
              </a:rPr>
              <a:t>3/27/16</a:t>
            </a:r>
            <a:endParaRPr lang="en-US" sz="1200" dirty="0">
              <a:solidFill>
                <a:srgbClr val="8E190F"/>
              </a:solidFill>
              <a:latin typeface="Candara"/>
              <a:cs typeface="Candara"/>
            </a:endParaRPr>
          </a:p>
        </p:txBody>
      </p:sp>
      <p:pic>
        <p:nvPicPr>
          <p:cNvPr id="37" name="Picture 5" descr="http://www.fs.fed.us/sopa/components/state-maps/co-map.gif"/>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3982" t="2438" r="3314" b="2244"/>
          <a:stretch/>
        </p:blipFill>
        <p:spPr bwMode="auto">
          <a:xfrm>
            <a:off x="30163" y="4056052"/>
            <a:ext cx="3637280" cy="271304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a:xfrm flipH="1">
            <a:off x="838200" y="3352800"/>
            <a:ext cx="1905000" cy="2895600"/>
          </a:xfrm>
          <a:prstGeom prst="straightConnector1">
            <a:avLst/>
          </a:prstGeom>
          <a:ln w="50800">
            <a:solidFill>
              <a:srgbClr val="DA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4807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38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38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0"/>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P spid="23" grpId="0" animBg="1"/>
      <p:bldP spid="24" grpId="0" animBg="1"/>
      <p:bldP spid="25" grpId="0" animBg="1"/>
      <p:bldP spid="26" grpId="0" animBg="1"/>
      <p:bldP spid="27" grpId="0" animBg="1"/>
      <p:bldP spid="28" grpId="0" animBg="1"/>
      <p:bldP spid="29" grpId="0" animBg="1"/>
      <p:bldP spid="33" grpId="0" animBg="1"/>
      <p:bldP spid="36" grpId="0" animBg="1"/>
      <p:bldP spid="38" grpId="0" animBg="1"/>
      <p:bldP spid="39" grpId="0" animBg="1"/>
      <p:bldP spid="15384" grpId="0"/>
      <p:bldP spid="15385" grpId="0"/>
      <p:bldP spid="42" grpId="0" animBg="1"/>
      <p:bldP spid="40" grpId="0" animBg="1"/>
      <p:bldP spid="41" grpId="0" animBg="1"/>
      <p:bldP spid="44" grpId="0" animBg="1"/>
      <p:bldP spid="45" grpId="0" animBg="1"/>
      <p:bldP spid="46" grpId="0" animBg="1"/>
      <p:bldP spid="21" grpId="0" animBg="1"/>
      <p:bldP spid="43" grpId="0" animBg="1"/>
      <p:bldP spid="3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155743" y="299392"/>
            <a:ext cx="8961299" cy="1157024"/>
          </a:xfrm>
          <a:prstGeom prst="rect">
            <a:avLst/>
          </a:prstGeom>
        </p:spPr>
        <p:txBody>
          <a:bodyPr vert="horz" lIns="91440" tIns="45720" rIns="91440" bIns="45720" rtlCol="0" anchor="ctr">
            <a:normAutofit fontScale="90000" lnSpcReduction="10000"/>
          </a:bodyPr>
          <a:lstStyle>
            <a:lvl1pPr algn="l" defTabSz="914400" rtl="0" eaLnBrk="1" latinLnBrk="0" hangingPunct="1">
              <a:spcBef>
                <a:spcPct val="0"/>
              </a:spcBef>
              <a:buNone/>
              <a:defRPr sz="4000" kern="1200" spc="-100" baseline="0">
                <a:solidFill>
                  <a:schemeClr val="accent6">
                    <a:lumMod val="75000"/>
                  </a:schemeClr>
                </a:solidFill>
                <a:latin typeface="Candara"/>
                <a:ea typeface="+mj-ea"/>
                <a:cs typeface="Candara"/>
              </a:defRPr>
            </a:lvl1pPr>
          </a:lstStyle>
          <a:p>
            <a:pPr algn="ctr"/>
            <a:r>
              <a:rPr lang="en-US" b="1" dirty="0" smtClean="0">
                <a:solidFill>
                  <a:schemeClr val="tx1"/>
                </a:solidFill>
                <a:latin typeface="+mj-lt"/>
              </a:rPr>
              <a:t>Adaptive Silviculture for Climate Change (ASCC): A National Network</a:t>
            </a:r>
            <a:endParaRPr lang="en-US" b="1" dirty="0">
              <a:solidFill>
                <a:schemeClr val="tx1"/>
              </a:solidFill>
              <a:latin typeface="+mj-lt"/>
            </a:endParaRPr>
          </a:p>
        </p:txBody>
      </p:sp>
      <p:sp>
        <p:nvSpPr>
          <p:cNvPr id="6" name="Content Placeholder 4"/>
          <p:cNvSpPr txBox="1">
            <a:spLocks/>
          </p:cNvSpPr>
          <p:nvPr/>
        </p:nvSpPr>
        <p:spPr>
          <a:xfrm>
            <a:off x="457200" y="1600200"/>
            <a:ext cx="8229600" cy="4843322"/>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800" u="sng" dirty="0" smtClean="0">
                <a:latin typeface="+mj-lt"/>
                <a:cs typeface="Candara"/>
              </a:rPr>
              <a:t>PROJECT GOALS</a:t>
            </a:r>
          </a:p>
          <a:p>
            <a:pPr marL="0" indent="0">
              <a:buFont typeface="Arial" panose="020B0604020202020204" pitchFamily="34" charset="0"/>
              <a:buNone/>
            </a:pPr>
            <a:r>
              <a:rPr lang="en-US" dirty="0" smtClean="0">
                <a:latin typeface="+mj-lt"/>
                <a:cs typeface="Candara"/>
              </a:rPr>
              <a:t>Compare key variables among 4 adaptation treatments</a:t>
            </a:r>
            <a:r>
              <a:rPr lang="en-US" dirty="0" smtClean="0">
                <a:effectLst>
                  <a:glow rad="254000">
                    <a:srgbClr val="FFFF00">
                      <a:alpha val="60000"/>
                    </a:srgbClr>
                  </a:glow>
                </a:effectLst>
                <a:latin typeface="+mj-lt"/>
                <a:cs typeface="Candara"/>
              </a:rPr>
              <a:t> </a:t>
            </a:r>
            <a:r>
              <a:rPr lang="en-US" dirty="0" smtClean="0">
                <a:latin typeface="+mj-lt"/>
                <a:cs typeface="Candara"/>
              </a:rPr>
              <a:t>in 5 different forest types across the United States</a:t>
            </a:r>
          </a:p>
          <a:p>
            <a:pPr marL="576263" lvl="2"/>
            <a:r>
              <a:rPr lang="en-US" dirty="0" smtClean="0">
                <a:latin typeface="+mj-lt"/>
                <a:cs typeface="Candara"/>
              </a:rPr>
              <a:t>Forest growth and productivity</a:t>
            </a:r>
          </a:p>
          <a:p>
            <a:pPr marL="576263" lvl="2"/>
            <a:r>
              <a:rPr lang="en-US" dirty="0" err="1" smtClean="0">
                <a:latin typeface="+mj-lt"/>
                <a:cs typeface="Candara"/>
              </a:rPr>
              <a:t>Overstory</a:t>
            </a:r>
            <a:r>
              <a:rPr lang="en-US" dirty="0" smtClean="0">
                <a:latin typeface="+mj-lt"/>
                <a:cs typeface="Candara"/>
              </a:rPr>
              <a:t> and understory species composition</a:t>
            </a:r>
          </a:p>
          <a:p>
            <a:pPr marL="576263" lvl="2"/>
            <a:r>
              <a:rPr lang="en-US" dirty="0" smtClean="0">
                <a:latin typeface="+mj-lt"/>
                <a:cs typeface="Candara"/>
              </a:rPr>
              <a:t>Forest health and/or tree vigor</a:t>
            </a:r>
          </a:p>
          <a:p>
            <a:endParaRPr lang="en-US" dirty="0">
              <a:latin typeface="+mj-lt"/>
              <a:cs typeface="Candara"/>
            </a:endParaRPr>
          </a:p>
        </p:txBody>
      </p:sp>
      <p:sp>
        <p:nvSpPr>
          <p:cNvPr id="7" name="TextBox 6"/>
          <p:cNvSpPr txBox="1"/>
          <p:nvPr/>
        </p:nvSpPr>
        <p:spPr>
          <a:xfrm>
            <a:off x="6477000" y="4800600"/>
            <a:ext cx="1760064" cy="1815882"/>
          </a:xfrm>
          <a:prstGeom prst="rect">
            <a:avLst/>
          </a:prstGeom>
          <a:noFill/>
          <a:ln w="31750">
            <a:solidFill>
              <a:srgbClr val="8BA56E"/>
            </a:solidFill>
          </a:ln>
        </p:spPr>
        <p:txBody>
          <a:bodyPr wrap="square" rtlCol="0">
            <a:spAutoFit/>
          </a:bodyPr>
          <a:lstStyle/>
          <a:p>
            <a:r>
              <a:rPr lang="en-US" sz="2000" u="sng" dirty="0" smtClean="0">
                <a:latin typeface="Candara"/>
                <a:cs typeface="Candara"/>
              </a:rPr>
              <a:t>Treatments</a:t>
            </a:r>
          </a:p>
          <a:p>
            <a:r>
              <a:rPr lang="en-US" sz="2000" dirty="0" smtClean="0">
                <a:latin typeface="Candara"/>
                <a:cs typeface="Candara"/>
              </a:rPr>
              <a:t>Resistance</a:t>
            </a:r>
          </a:p>
          <a:p>
            <a:r>
              <a:rPr lang="en-US" sz="2000" dirty="0" smtClean="0">
                <a:latin typeface="Candara"/>
                <a:cs typeface="Candara"/>
              </a:rPr>
              <a:t>Resilience</a:t>
            </a:r>
          </a:p>
          <a:p>
            <a:r>
              <a:rPr lang="en-US" sz="2000" dirty="0" smtClean="0">
                <a:latin typeface="Candara"/>
                <a:cs typeface="Candara"/>
              </a:rPr>
              <a:t>Transition</a:t>
            </a:r>
          </a:p>
          <a:p>
            <a:r>
              <a:rPr lang="en-US" sz="2000" dirty="0" smtClean="0">
                <a:latin typeface="Candara"/>
                <a:cs typeface="Candara"/>
              </a:rPr>
              <a:t>No Action</a:t>
            </a:r>
          </a:p>
          <a:p>
            <a:r>
              <a:rPr lang="en-US" sz="1200" i="1" dirty="0" err="1" smtClean="0">
                <a:latin typeface="Candara"/>
                <a:cs typeface="Candara"/>
              </a:rPr>
              <a:t>Sensu</a:t>
            </a:r>
            <a:r>
              <a:rPr lang="en-US" sz="1200" dirty="0" smtClean="0">
                <a:latin typeface="Candara"/>
                <a:cs typeface="Candara"/>
              </a:rPr>
              <a:t> Millar et al 2007</a:t>
            </a:r>
          </a:p>
        </p:txBody>
      </p:sp>
    </p:spTree>
    <p:extLst>
      <p:ext uri="{BB962C8B-B14F-4D97-AF65-F5344CB8AC3E}">
        <p14:creationId xmlns:p14="http://schemas.microsoft.com/office/powerpoint/2010/main" val="287878062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229600" cy="4267200"/>
          </a:xfrm>
        </p:spPr>
        <p:txBody>
          <a:bodyPr/>
          <a:lstStyle/>
          <a:p>
            <a:pPr marL="0" indent="0" algn="ctr">
              <a:buNone/>
            </a:pPr>
            <a:r>
              <a:rPr lang="en-US" sz="4000" dirty="0"/>
              <a:t>What </a:t>
            </a:r>
            <a:r>
              <a:rPr lang="en-US" sz="4000" dirty="0" smtClean="0"/>
              <a:t>actions </a:t>
            </a:r>
            <a:r>
              <a:rPr lang="en-US" sz="4000" dirty="0"/>
              <a:t>can be taken </a:t>
            </a:r>
            <a:r>
              <a:rPr lang="en-US" sz="4000" dirty="0" smtClean="0"/>
              <a:t>to</a:t>
            </a:r>
          </a:p>
          <a:p>
            <a:pPr marL="0" indent="0" algn="ctr">
              <a:buNone/>
            </a:pPr>
            <a:r>
              <a:rPr lang="en-US" sz="4000" dirty="0" smtClean="0"/>
              <a:t> </a:t>
            </a:r>
            <a:r>
              <a:rPr lang="en-US" sz="4000" b="1" dirty="0">
                <a:solidFill>
                  <a:schemeClr val="accent6">
                    <a:lumMod val="75000"/>
                  </a:schemeClr>
                </a:solidFill>
              </a:rPr>
              <a:t>enhance the ability of </a:t>
            </a:r>
            <a:r>
              <a:rPr lang="en-US" sz="4000" b="1" dirty="0" smtClean="0">
                <a:solidFill>
                  <a:schemeClr val="accent6">
                    <a:lumMod val="75000"/>
                  </a:schemeClr>
                </a:solidFill>
              </a:rPr>
              <a:t>a system to cope </a:t>
            </a:r>
            <a:r>
              <a:rPr lang="en-US" sz="4000" b="1" dirty="0">
                <a:solidFill>
                  <a:schemeClr val="accent6">
                    <a:lumMod val="75000"/>
                  </a:schemeClr>
                </a:solidFill>
              </a:rPr>
              <a:t>with change </a:t>
            </a:r>
            <a:endParaRPr lang="en-US" sz="4000" b="1" dirty="0" smtClean="0">
              <a:solidFill>
                <a:schemeClr val="accent6">
                  <a:lumMod val="75000"/>
                </a:schemeClr>
              </a:solidFill>
            </a:endParaRPr>
          </a:p>
          <a:p>
            <a:pPr marL="0" indent="0" algn="ctr">
              <a:buNone/>
            </a:pPr>
            <a:r>
              <a:rPr lang="en-US" sz="4000" b="1" i="1" u="sng" dirty="0" smtClean="0"/>
              <a:t>and</a:t>
            </a:r>
            <a:r>
              <a:rPr lang="en-US" sz="4000" dirty="0" smtClean="0"/>
              <a:t> </a:t>
            </a:r>
          </a:p>
          <a:p>
            <a:pPr marL="0" indent="0" algn="ctr">
              <a:buNone/>
            </a:pPr>
            <a:r>
              <a:rPr lang="en-US" sz="4000" b="1" dirty="0">
                <a:solidFill>
                  <a:srgbClr val="E46C0A"/>
                </a:solidFill>
              </a:rPr>
              <a:t>m</a:t>
            </a:r>
            <a:r>
              <a:rPr lang="en-US" sz="4000" b="1" dirty="0" smtClean="0">
                <a:solidFill>
                  <a:srgbClr val="E46C0A"/>
                </a:solidFill>
              </a:rPr>
              <a:t>eet goals and objectives?</a:t>
            </a:r>
            <a:endParaRPr lang="en-US" b="1" dirty="0">
              <a:solidFill>
                <a:srgbClr val="E46C0A"/>
              </a:solidFill>
            </a:endParaRPr>
          </a:p>
        </p:txBody>
      </p:sp>
    </p:spTree>
    <p:extLst>
      <p:ext uri="{BB962C8B-B14F-4D97-AF65-F5344CB8AC3E}">
        <p14:creationId xmlns:p14="http://schemas.microsoft.com/office/powerpoint/2010/main" val="36229811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p:cNvSpPr>
          <p:nvPr>
            <p:ph sz="quarter" idx="4294967295"/>
          </p:nvPr>
        </p:nvSpPr>
        <p:spPr>
          <a:xfrm>
            <a:off x="571472" y="867410"/>
            <a:ext cx="8001056" cy="5172096"/>
          </a:xfrm>
          <a:prstGeom prst="rect">
            <a:avLst/>
          </a:prstGeom>
        </p:spPr>
        <p:txBody>
          <a:bodyPr/>
          <a:lstStyle/>
          <a:p>
            <a:pPr marL="0" indent="0" defTabSz="114300">
              <a:buFontTx/>
              <a:buNone/>
            </a:pPr>
            <a:r>
              <a:rPr lang="en-US" sz="3600" dirty="0" smtClean="0"/>
              <a:t>Adaptation is the adjustment of systems in response to climate change. </a:t>
            </a:r>
          </a:p>
          <a:p>
            <a:pPr marL="0" indent="0" defTabSz="114300">
              <a:buFontTx/>
              <a:buNone/>
            </a:pPr>
            <a:endParaRPr lang="en-US" sz="3600" dirty="0" smtClean="0"/>
          </a:p>
        </p:txBody>
      </p:sp>
      <p:pic>
        <p:nvPicPr>
          <p:cNvPr id="97288" name="Picture 8" descr="C:\Users\Janowiak\AppData\Local\Microsoft\Windows\Temporary Internet Files\Content.IE5\VKYFYWAJ\MP900202227[1].jpg"/>
          <p:cNvPicPr>
            <a:picLocks noChangeAspect="1" noChangeArrowheads="1"/>
          </p:cNvPicPr>
          <p:nvPr/>
        </p:nvPicPr>
        <p:blipFill>
          <a:blip r:embed="rId2" cstate="print"/>
          <a:srcRect/>
          <a:stretch>
            <a:fillRect/>
          </a:stretch>
        </p:blipFill>
        <p:spPr bwMode="auto">
          <a:xfrm>
            <a:off x="2124324" y="2234322"/>
            <a:ext cx="2371725" cy="1463675"/>
          </a:xfrm>
          <a:prstGeom prst="rect">
            <a:avLst/>
          </a:prstGeom>
          <a:ln>
            <a:noFill/>
          </a:ln>
          <a:effectLst>
            <a:outerShdw blurRad="292100" dist="139700" dir="2700000" algn="tl" rotWithShape="0">
              <a:srgbClr val="333333">
                <a:alpha val="65000"/>
              </a:srgbClr>
            </a:outerShdw>
          </a:effectLst>
        </p:spPr>
      </p:pic>
      <p:pic>
        <p:nvPicPr>
          <p:cNvPr id="97291" name="Picture 11" descr="C:\Users\Janowiak\AppData\Local\Microsoft\Windows\Temporary Internet Files\Content.IE5\A8CVMH1L\MP900406703[1].jpg"/>
          <p:cNvPicPr>
            <a:picLocks noChangeAspect="1" noChangeArrowheads="1"/>
          </p:cNvPicPr>
          <p:nvPr/>
        </p:nvPicPr>
        <p:blipFill>
          <a:blip r:embed="rId3" cstate="print"/>
          <a:srcRect/>
          <a:stretch>
            <a:fillRect/>
          </a:stretch>
        </p:blipFill>
        <p:spPr bwMode="auto">
          <a:xfrm>
            <a:off x="4932611" y="2234322"/>
            <a:ext cx="1055688" cy="1463675"/>
          </a:xfrm>
          <a:prstGeom prst="rect">
            <a:avLst/>
          </a:prstGeom>
          <a:ln>
            <a:noFill/>
          </a:ln>
          <a:effectLst>
            <a:outerShdw blurRad="292100" dist="139700" dir="2700000" algn="tl" rotWithShape="0">
              <a:srgbClr val="333333">
                <a:alpha val="65000"/>
              </a:srgbClr>
            </a:outerShdw>
          </a:effectLst>
        </p:spPr>
      </p:pic>
      <p:pic>
        <p:nvPicPr>
          <p:cNvPr id="97292" name="Picture 12" descr="C:\Users\Janowiak\AppData\Local\Microsoft\Windows\Temporary Internet Files\Content.IE5\VKYFYWAJ\MP900401775[1].jpg"/>
          <p:cNvPicPr>
            <a:picLocks noChangeAspect="1" noChangeArrowheads="1"/>
          </p:cNvPicPr>
          <p:nvPr/>
        </p:nvPicPr>
        <p:blipFill>
          <a:blip r:embed="rId4" cstate="print"/>
          <a:srcRect/>
          <a:stretch>
            <a:fillRect/>
          </a:stretch>
        </p:blipFill>
        <p:spPr bwMode="auto">
          <a:xfrm>
            <a:off x="395536" y="2234322"/>
            <a:ext cx="1266825" cy="1463675"/>
          </a:xfrm>
          <a:prstGeom prst="rect">
            <a:avLst/>
          </a:prstGeom>
          <a:ln>
            <a:noFill/>
          </a:ln>
          <a:effectLst>
            <a:outerShdw blurRad="292100" dist="139700" dir="2700000" algn="tl" rotWithShape="0">
              <a:srgbClr val="333333">
                <a:alpha val="65000"/>
              </a:srgbClr>
            </a:outerShdw>
          </a:effectLst>
        </p:spPr>
      </p:pic>
      <p:pic>
        <p:nvPicPr>
          <p:cNvPr id="8201" name="Picture 9" descr="C:\Documents and Settings\janowiak\Local Settings\Temporary Internet Files\Content.IE5\IJOLA5U7\MP900148719[1].jpg"/>
          <p:cNvPicPr>
            <a:picLocks noChangeAspect="1" noChangeArrowheads="1"/>
          </p:cNvPicPr>
          <p:nvPr/>
        </p:nvPicPr>
        <p:blipFill>
          <a:blip r:embed="rId5" cstate="print"/>
          <a:srcRect/>
          <a:stretch>
            <a:fillRect/>
          </a:stretch>
        </p:blipFill>
        <p:spPr bwMode="auto">
          <a:xfrm>
            <a:off x="6372200" y="2235091"/>
            <a:ext cx="2238375" cy="1463675"/>
          </a:xfrm>
          <a:prstGeom prst="rect">
            <a:avLst/>
          </a:prstGeom>
          <a:ln>
            <a:noFill/>
          </a:ln>
          <a:effectLst>
            <a:outerShdw blurRad="292100" dist="139700" dir="2700000" algn="tl" rotWithShape="0">
              <a:srgbClr val="333333">
                <a:alpha val="65000"/>
              </a:srgbClr>
            </a:outerShdw>
          </a:effectLst>
        </p:spPr>
      </p:pic>
      <p:sp>
        <p:nvSpPr>
          <p:cNvPr id="9225" name="Rectangle 3"/>
          <p:cNvSpPr txBox="1">
            <a:spLocks/>
          </p:cNvSpPr>
          <p:nvPr/>
        </p:nvSpPr>
        <p:spPr bwMode="auto">
          <a:xfrm>
            <a:off x="539750" y="4036060"/>
            <a:ext cx="8208714" cy="1781770"/>
          </a:xfrm>
          <a:prstGeom prst="rect">
            <a:avLst/>
          </a:prstGeom>
          <a:noFill/>
          <a:ln w="9525">
            <a:noFill/>
            <a:miter lim="800000"/>
            <a:headEnd/>
            <a:tailEnd/>
          </a:ln>
        </p:spPr>
        <p:txBody>
          <a:bodyPr/>
          <a:lstStyle/>
          <a:p>
            <a:pPr defTabSz="114300" eaLnBrk="0" hangingPunct="0">
              <a:spcBef>
                <a:spcPts val="600"/>
              </a:spcBef>
              <a:buClr>
                <a:srgbClr val="595959"/>
              </a:buClr>
              <a:buSzPct val="70000"/>
            </a:pPr>
            <a:r>
              <a:rPr lang="en-US" sz="3600" dirty="0">
                <a:latin typeface="Calibri" pitchFamily="34" charset="0"/>
                <a:cs typeface="Calibri" pitchFamily="34" charset="0"/>
              </a:rPr>
              <a:t>Ecosystem-based adaptation </a:t>
            </a:r>
            <a:r>
              <a:rPr lang="en-US" sz="3600" dirty="0" smtClean="0">
                <a:latin typeface="Calibri" pitchFamily="34" charset="0"/>
                <a:cs typeface="Calibri" pitchFamily="34" charset="0"/>
              </a:rPr>
              <a:t>activities build </a:t>
            </a:r>
            <a:r>
              <a:rPr lang="en-US" sz="3600" dirty="0">
                <a:latin typeface="Calibri" pitchFamily="34" charset="0"/>
                <a:cs typeface="Calibri" pitchFamily="34" charset="0"/>
              </a:rPr>
              <a:t>on </a:t>
            </a:r>
            <a:r>
              <a:rPr lang="en-US" sz="3600" b="1" dirty="0" smtClean="0">
                <a:solidFill>
                  <a:srgbClr val="3366FF"/>
                </a:solidFill>
                <a:latin typeface="Calibri" pitchFamily="34" charset="0"/>
                <a:cs typeface="Calibri" pitchFamily="34" charset="0"/>
              </a:rPr>
              <a:t>sustainable </a:t>
            </a:r>
            <a:r>
              <a:rPr lang="en-US" sz="3600" b="1" dirty="0">
                <a:solidFill>
                  <a:srgbClr val="3366FF"/>
                </a:solidFill>
                <a:latin typeface="Calibri" pitchFamily="34" charset="0"/>
                <a:cs typeface="Calibri" pitchFamily="34" charset="0"/>
              </a:rPr>
              <a:t>management, conservation, and </a:t>
            </a:r>
            <a:r>
              <a:rPr lang="en-US" sz="3600" b="1" dirty="0" smtClean="0">
                <a:solidFill>
                  <a:srgbClr val="3366FF"/>
                </a:solidFill>
                <a:latin typeface="Calibri" pitchFamily="34" charset="0"/>
                <a:cs typeface="Calibri" pitchFamily="34" charset="0"/>
              </a:rPr>
              <a:t>restoration.</a:t>
            </a:r>
            <a:endParaRPr lang="en-US" sz="3600" dirty="0">
              <a:solidFill>
                <a:srgbClr val="3366FF"/>
              </a:solidFill>
              <a:latin typeface="Calibri" pitchFamily="34" charset="0"/>
              <a:cs typeface="Calibri" pitchFamily="34" charset="0"/>
            </a:endParaRPr>
          </a:p>
        </p:txBody>
      </p:sp>
    </p:spTree>
    <p:extLst>
      <p:ext uri="{BB962C8B-B14F-4D97-AF65-F5344CB8AC3E}">
        <p14:creationId xmlns:p14="http://schemas.microsoft.com/office/powerpoint/2010/main" val="41477215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p:cNvSpPr>
          <p:nvPr>
            <p:ph sz="quarter" idx="4294967295"/>
          </p:nvPr>
        </p:nvSpPr>
        <p:spPr>
          <a:xfrm>
            <a:off x="571472" y="867410"/>
            <a:ext cx="8001056" cy="5172096"/>
          </a:xfrm>
          <a:prstGeom prst="rect">
            <a:avLst/>
          </a:prstGeom>
        </p:spPr>
        <p:txBody>
          <a:bodyPr/>
          <a:lstStyle/>
          <a:p>
            <a:pPr marL="0" indent="0" defTabSz="114300">
              <a:buFontTx/>
              <a:buNone/>
            </a:pPr>
            <a:r>
              <a:rPr lang="en-US" sz="3600" dirty="0" smtClean="0"/>
              <a:t>Adaptation is the adjustment of systems in response to climate change. </a:t>
            </a:r>
          </a:p>
          <a:p>
            <a:pPr marL="0" indent="0" defTabSz="114300">
              <a:buFontTx/>
              <a:buNone/>
            </a:pPr>
            <a:endParaRPr lang="en-US" sz="3600" dirty="0" smtClean="0"/>
          </a:p>
        </p:txBody>
      </p:sp>
      <p:pic>
        <p:nvPicPr>
          <p:cNvPr id="97288" name="Picture 8" descr="C:\Users\Janowiak\AppData\Local\Microsoft\Windows\Temporary Internet Files\Content.IE5\VKYFYWAJ\MP900202227[1].jpg"/>
          <p:cNvPicPr>
            <a:picLocks noChangeAspect="1" noChangeArrowheads="1"/>
          </p:cNvPicPr>
          <p:nvPr/>
        </p:nvPicPr>
        <p:blipFill>
          <a:blip r:embed="rId2" cstate="print"/>
          <a:srcRect/>
          <a:stretch>
            <a:fillRect/>
          </a:stretch>
        </p:blipFill>
        <p:spPr bwMode="auto">
          <a:xfrm>
            <a:off x="2124324" y="2234322"/>
            <a:ext cx="2371725" cy="1463675"/>
          </a:xfrm>
          <a:prstGeom prst="rect">
            <a:avLst/>
          </a:prstGeom>
          <a:ln>
            <a:noFill/>
          </a:ln>
          <a:effectLst>
            <a:outerShdw blurRad="292100" dist="139700" dir="2700000" algn="tl" rotWithShape="0">
              <a:srgbClr val="333333">
                <a:alpha val="65000"/>
              </a:srgbClr>
            </a:outerShdw>
          </a:effectLst>
        </p:spPr>
      </p:pic>
      <p:pic>
        <p:nvPicPr>
          <p:cNvPr id="97291" name="Picture 11" descr="C:\Users\Janowiak\AppData\Local\Microsoft\Windows\Temporary Internet Files\Content.IE5\A8CVMH1L\MP900406703[1].jpg"/>
          <p:cNvPicPr>
            <a:picLocks noChangeAspect="1" noChangeArrowheads="1"/>
          </p:cNvPicPr>
          <p:nvPr/>
        </p:nvPicPr>
        <p:blipFill>
          <a:blip r:embed="rId3" cstate="print"/>
          <a:srcRect/>
          <a:stretch>
            <a:fillRect/>
          </a:stretch>
        </p:blipFill>
        <p:spPr bwMode="auto">
          <a:xfrm>
            <a:off x="4932611" y="2234322"/>
            <a:ext cx="1055688" cy="1463675"/>
          </a:xfrm>
          <a:prstGeom prst="rect">
            <a:avLst/>
          </a:prstGeom>
          <a:ln>
            <a:noFill/>
          </a:ln>
          <a:effectLst>
            <a:outerShdw blurRad="292100" dist="139700" dir="2700000" algn="tl" rotWithShape="0">
              <a:srgbClr val="333333">
                <a:alpha val="65000"/>
              </a:srgbClr>
            </a:outerShdw>
          </a:effectLst>
        </p:spPr>
      </p:pic>
      <p:pic>
        <p:nvPicPr>
          <p:cNvPr id="97292" name="Picture 12" descr="C:\Users\Janowiak\AppData\Local\Microsoft\Windows\Temporary Internet Files\Content.IE5\VKYFYWAJ\MP900401775[1].jpg"/>
          <p:cNvPicPr>
            <a:picLocks noChangeAspect="1" noChangeArrowheads="1"/>
          </p:cNvPicPr>
          <p:nvPr/>
        </p:nvPicPr>
        <p:blipFill>
          <a:blip r:embed="rId4" cstate="print"/>
          <a:srcRect/>
          <a:stretch>
            <a:fillRect/>
          </a:stretch>
        </p:blipFill>
        <p:spPr bwMode="auto">
          <a:xfrm>
            <a:off x="395536" y="2234322"/>
            <a:ext cx="1266825" cy="1463675"/>
          </a:xfrm>
          <a:prstGeom prst="rect">
            <a:avLst/>
          </a:prstGeom>
          <a:ln>
            <a:noFill/>
          </a:ln>
          <a:effectLst>
            <a:outerShdw blurRad="292100" dist="139700" dir="2700000" algn="tl" rotWithShape="0">
              <a:srgbClr val="333333">
                <a:alpha val="65000"/>
              </a:srgbClr>
            </a:outerShdw>
          </a:effectLst>
        </p:spPr>
      </p:pic>
      <p:pic>
        <p:nvPicPr>
          <p:cNvPr id="8201" name="Picture 9" descr="C:\Documents and Settings\janowiak\Local Settings\Temporary Internet Files\Content.IE5\IJOLA5U7\MP900148719[1].jpg"/>
          <p:cNvPicPr>
            <a:picLocks noChangeAspect="1" noChangeArrowheads="1"/>
          </p:cNvPicPr>
          <p:nvPr/>
        </p:nvPicPr>
        <p:blipFill>
          <a:blip r:embed="rId5" cstate="print"/>
          <a:srcRect/>
          <a:stretch>
            <a:fillRect/>
          </a:stretch>
        </p:blipFill>
        <p:spPr bwMode="auto">
          <a:xfrm>
            <a:off x="6372200" y="2235091"/>
            <a:ext cx="2238375" cy="1463675"/>
          </a:xfrm>
          <a:prstGeom prst="rect">
            <a:avLst/>
          </a:prstGeom>
          <a:ln>
            <a:noFill/>
          </a:ln>
          <a:effectLst>
            <a:outerShdw blurRad="292100" dist="139700" dir="2700000" algn="tl" rotWithShape="0">
              <a:srgbClr val="333333">
                <a:alpha val="65000"/>
              </a:srgbClr>
            </a:outerShdw>
          </a:effectLst>
        </p:spPr>
      </p:pic>
      <p:sp>
        <p:nvSpPr>
          <p:cNvPr id="9225" name="Rectangle 3"/>
          <p:cNvSpPr txBox="1">
            <a:spLocks/>
          </p:cNvSpPr>
          <p:nvPr/>
        </p:nvSpPr>
        <p:spPr bwMode="auto">
          <a:xfrm>
            <a:off x="395536" y="4036060"/>
            <a:ext cx="8352928" cy="1781770"/>
          </a:xfrm>
          <a:prstGeom prst="rect">
            <a:avLst/>
          </a:prstGeom>
          <a:noFill/>
          <a:ln w="9525">
            <a:noFill/>
            <a:miter lim="800000"/>
            <a:headEnd/>
            <a:tailEnd/>
          </a:ln>
        </p:spPr>
        <p:txBody>
          <a:bodyPr/>
          <a:lstStyle/>
          <a:p>
            <a:pPr marL="347663" indent="-347663" defTabSz="114300" eaLnBrk="0" hangingPunct="0">
              <a:spcBef>
                <a:spcPts val="600"/>
              </a:spcBef>
              <a:buClr>
                <a:srgbClr val="595959"/>
              </a:buClr>
              <a:buSzPct val="70000"/>
              <a:buFont typeface="Arial" charset="0"/>
              <a:buChar char="•"/>
            </a:pPr>
            <a:r>
              <a:rPr lang="en-US" sz="3600" dirty="0" smtClean="0">
                <a:latin typeface="Calibri" pitchFamily="34" charset="0"/>
                <a:cs typeface="Calibri" pitchFamily="34" charset="0"/>
              </a:rPr>
              <a:t>What do you </a:t>
            </a:r>
            <a:r>
              <a:rPr lang="en-US" sz="3600" b="1" dirty="0" smtClean="0">
                <a:solidFill>
                  <a:srgbClr val="3366FF"/>
                </a:solidFill>
                <a:latin typeface="Calibri" pitchFamily="34" charset="0"/>
                <a:cs typeface="Calibri" pitchFamily="34" charset="0"/>
              </a:rPr>
              <a:t>value</a:t>
            </a:r>
            <a:r>
              <a:rPr lang="en-US" sz="3600" dirty="0" smtClean="0">
                <a:latin typeface="Calibri" pitchFamily="34" charset="0"/>
                <a:cs typeface="Calibri" pitchFamily="34" charset="0"/>
              </a:rPr>
              <a:t>?</a:t>
            </a:r>
          </a:p>
          <a:p>
            <a:pPr marL="347663" indent="-347663" defTabSz="114300" eaLnBrk="0" hangingPunct="0">
              <a:spcBef>
                <a:spcPts val="600"/>
              </a:spcBef>
              <a:buClr>
                <a:srgbClr val="595959"/>
              </a:buClr>
              <a:buSzPct val="70000"/>
              <a:buFont typeface="Arial" charset="0"/>
              <a:buChar char="•"/>
            </a:pPr>
            <a:r>
              <a:rPr lang="en-US" sz="3600" dirty="0" smtClean="0">
                <a:latin typeface="Calibri" pitchFamily="34" charset="0"/>
                <a:cs typeface="Calibri" pitchFamily="34" charset="0"/>
              </a:rPr>
              <a:t>How much </a:t>
            </a:r>
            <a:r>
              <a:rPr lang="en-US" sz="3600" b="1" dirty="0" smtClean="0">
                <a:solidFill>
                  <a:srgbClr val="3366FF"/>
                </a:solidFill>
                <a:latin typeface="Calibri" pitchFamily="34" charset="0"/>
                <a:cs typeface="Calibri" pitchFamily="34" charset="0"/>
              </a:rPr>
              <a:t>risk</a:t>
            </a:r>
            <a:r>
              <a:rPr lang="en-US" sz="3600" dirty="0" smtClean="0">
                <a:solidFill>
                  <a:srgbClr val="3366FF"/>
                </a:solidFill>
                <a:latin typeface="Calibri" pitchFamily="34" charset="0"/>
                <a:cs typeface="Calibri" pitchFamily="34" charset="0"/>
              </a:rPr>
              <a:t> </a:t>
            </a:r>
            <a:r>
              <a:rPr lang="en-US" sz="3600" dirty="0" smtClean="0">
                <a:latin typeface="Calibri" pitchFamily="34" charset="0"/>
                <a:cs typeface="Calibri" pitchFamily="34" charset="0"/>
              </a:rPr>
              <a:t>are you willing to tolerate?</a:t>
            </a:r>
            <a:endParaRPr lang="en-US" sz="3600" dirty="0">
              <a:latin typeface="Calibri" pitchFamily="34" charset="0"/>
              <a:cs typeface="Calibri" pitchFamily="34" charset="0"/>
            </a:endParaRPr>
          </a:p>
        </p:txBody>
      </p:sp>
    </p:spTree>
    <p:extLst>
      <p:ext uri="{BB962C8B-B14F-4D97-AF65-F5344CB8AC3E}">
        <p14:creationId xmlns:p14="http://schemas.microsoft.com/office/powerpoint/2010/main" val="4781216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Uncertainty and Risk</a:t>
            </a:r>
            <a:endParaRPr lang="en-US" b="1" dirty="0"/>
          </a:p>
        </p:txBody>
      </p:sp>
      <p:sp>
        <p:nvSpPr>
          <p:cNvPr id="3" name="Content Placeholder 2"/>
          <p:cNvSpPr>
            <a:spLocks noGrp="1"/>
          </p:cNvSpPr>
          <p:nvPr>
            <p:ph idx="1"/>
          </p:nvPr>
        </p:nvSpPr>
        <p:spPr>
          <a:xfrm>
            <a:off x="457199" y="1350216"/>
            <a:ext cx="8372901" cy="5126784"/>
          </a:xfrm>
        </p:spPr>
        <p:txBody>
          <a:bodyPr/>
          <a:lstStyle/>
          <a:p>
            <a:pPr marL="0" indent="0" algn="ctr">
              <a:buNone/>
            </a:pPr>
            <a:endParaRPr lang="en-US" sz="4000" dirty="0" smtClean="0"/>
          </a:p>
          <a:p>
            <a:pPr marL="0" indent="0" algn="ctr">
              <a:buNone/>
            </a:pPr>
            <a:r>
              <a:rPr lang="en-US" sz="4000" dirty="0" smtClean="0"/>
              <a:t>Design actions that are </a:t>
            </a:r>
            <a:r>
              <a:rPr lang="en-US" sz="4000" b="1" u="sng" dirty="0" smtClean="0"/>
              <a:t>robust across a range of potential future conditions</a:t>
            </a:r>
            <a:endParaRPr lang="en-US" sz="4000" b="1" u="sng" dirty="0"/>
          </a:p>
          <a:p>
            <a:endParaRPr lang="en-US" dirty="0"/>
          </a:p>
        </p:txBody>
      </p:sp>
    </p:spTree>
    <p:extLst>
      <p:ext uri="{BB962C8B-B14F-4D97-AF65-F5344CB8AC3E}">
        <p14:creationId xmlns:p14="http://schemas.microsoft.com/office/powerpoint/2010/main" val="20836998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Arrow Connector 9"/>
          <p:cNvCxnSpPr/>
          <p:nvPr/>
        </p:nvCxnSpPr>
        <p:spPr>
          <a:xfrm>
            <a:off x="2667000" y="2043113"/>
            <a:ext cx="3581400" cy="0"/>
          </a:xfrm>
          <a:prstGeom prst="straightConnector1">
            <a:avLst/>
          </a:prstGeom>
          <a:ln w="28575">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12" name="TextBox 12"/>
          <p:cNvSpPr txBox="1">
            <a:spLocks noChangeArrowheads="1"/>
          </p:cNvSpPr>
          <p:nvPr/>
        </p:nvSpPr>
        <p:spPr bwMode="auto">
          <a:xfrm>
            <a:off x="2928938" y="1684338"/>
            <a:ext cx="3000375" cy="369887"/>
          </a:xfrm>
          <a:prstGeom prst="rect">
            <a:avLst/>
          </a:prstGeom>
          <a:noFill/>
          <a:ln w="9525">
            <a:noFill/>
            <a:miter lim="800000"/>
            <a:headEnd/>
            <a:tailEnd/>
          </a:ln>
        </p:spPr>
        <p:txBody>
          <a:bodyPr>
            <a:spAutoFit/>
          </a:bodyPr>
          <a:lstStyle/>
          <a:p>
            <a:r>
              <a:rPr lang="en-US" b="1">
                <a:latin typeface="Candara" pitchFamily="34" charset="0"/>
              </a:rPr>
              <a:t>Desired Future Condition</a:t>
            </a:r>
          </a:p>
        </p:txBody>
      </p:sp>
      <p:cxnSp>
        <p:nvCxnSpPr>
          <p:cNvPr id="14" name="Straight Arrow Connector 13"/>
          <p:cNvCxnSpPr/>
          <p:nvPr/>
        </p:nvCxnSpPr>
        <p:spPr>
          <a:xfrm>
            <a:off x="428625" y="6613525"/>
            <a:ext cx="8215313" cy="1588"/>
          </a:xfrm>
          <a:prstGeom prst="straightConnector1">
            <a:avLst/>
          </a:prstGeom>
          <a:ln w="28575">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929063" y="6243638"/>
            <a:ext cx="795337" cy="461962"/>
          </a:xfrm>
          <a:prstGeom prst="rect">
            <a:avLst/>
          </a:prstGeom>
          <a:noFill/>
        </p:spPr>
        <p:txBody>
          <a:bodyPr>
            <a:spAutoFit/>
          </a:bodyPr>
          <a:lstStyle/>
          <a:p>
            <a:pPr>
              <a:defRPr/>
            </a:pPr>
            <a:r>
              <a:rPr lang="en-US" sz="2400" b="1" cap="small" dirty="0">
                <a:latin typeface="Candara" pitchFamily="34" charset="0"/>
              </a:rPr>
              <a:t>Time</a:t>
            </a:r>
          </a:p>
        </p:txBody>
      </p:sp>
      <p:pic>
        <p:nvPicPr>
          <p:cNvPr id="3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1590675"/>
            <a:ext cx="2232025"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09042" y="1666875"/>
            <a:ext cx="2232025"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ectangle 4"/>
          <p:cNvSpPr>
            <a:spLocks noGrp="1" noChangeArrowheads="1"/>
          </p:cNvSpPr>
          <p:nvPr>
            <p:ph type="title"/>
          </p:nvPr>
        </p:nvSpPr>
        <p:spPr>
          <a:xfrm>
            <a:off x="457200" y="533400"/>
            <a:ext cx="8229600" cy="990600"/>
          </a:xfrm>
        </p:spPr>
        <p:txBody>
          <a:bodyPr/>
          <a:lstStyle/>
          <a:p>
            <a:pPr marL="342900" indent="-342900" defTabSz="-13873163">
              <a:defRPr/>
            </a:pPr>
            <a:r>
              <a:rPr lang="en-US" dirty="0" smtClean="0"/>
              <a:t>Climate-Driven Changes</a:t>
            </a:r>
            <a:endParaRPr lang="fr-CA" dirty="0"/>
          </a:p>
        </p:txBody>
      </p:sp>
    </p:spTree>
    <p:extLst>
      <p:ext uri="{BB962C8B-B14F-4D97-AF65-F5344CB8AC3E}">
        <p14:creationId xmlns:p14="http://schemas.microsoft.com/office/powerpoint/2010/main" val="41055455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0.4"/>
</p:tagLst>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larity">
  <a:themeElements>
    <a:clrScheme name="CCRF plus POP">
      <a:dk1>
        <a:srgbClr val="2F2B20"/>
      </a:dk1>
      <a:lt1>
        <a:srgbClr val="FFFFFF"/>
      </a:lt1>
      <a:dk2>
        <a:srgbClr val="675E47"/>
      </a:dk2>
      <a:lt2>
        <a:srgbClr val="EFECE7"/>
      </a:lt2>
      <a:accent1>
        <a:srgbClr val="4D4D4D"/>
      </a:accent1>
      <a:accent2>
        <a:srgbClr val="468F8A"/>
      </a:accent2>
      <a:accent3>
        <a:srgbClr val="046D8B"/>
      </a:accent3>
      <a:accent4>
        <a:srgbClr val="FFAB07"/>
      </a:accent4>
      <a:accent5>
        <a:srgbClr val="EB6841"/>
      </a:accent5>
      <a:accent6>
        <a:srgbClr val="72AD75"/>
      </a:accent6>
      <a:hlink>
        <a:srgbClr val="046D8B"/>
      </a:hlink>
      <a:folHlink>
        <a:srgbClr val="046D8B"/>
      </a:folHlink>
    </a:clrScheme>
    <a:fontScheme name="Candara^2">
      <a:majorFont>
        <a:latin typeface="Candara"/>
        <a:ea typeface=""/>
        <a:cs typeface=""/>
      </a:majorFont>
      <a:minorFont>
        <a:latin typeface="Candara"/>
        <a:ea typeface=""/>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3.xml><?xml version="1.0" encoding="utf-8"?>
<a:theme xmlns:a="http://schemas.openxmlformats.org/drawingml/2006/main" name="1_Clarity">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2194</TotalTime>
  <Words>2285</Words>
  <Application>Microsoft Macintosh PowerPoint</Application>
  <PresentationFormat>On-screen Show (4:3)</PresentationFormat>
  <Paragraphs>390</Paragraphs>
  <Slides>48</Slides>
  <Notes>19</Notes>
  <HiddenSlides>0</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48</vt:i4>
      </vt:variant>
    </vt:vector>
  </HeadingPairs>
  <TitlesOfParts>
    <vt:vector size="52" baseType="lpstr">
      <vt:lpstr>Office Theme</vt:lpstr>
      <vt:lpstr>Clarity</vt:lpstr>
      <vt:lpstr>1_Clarity</vt:lpstr>
      <vt:lpstr>SPW 12.0 Graph</vt:lpstr>
      <vt:lpstr>Designing Forest Adaptation Treatments for Climate Change Through Manager-Scientist Partnerships in Southwest CO</vt:lpstr>
      <vt:lpstr>Recent changes in climate for Southwest Colorado</vt:lpstr>
      <vt:lpstr>Projected temperatures to increase</vt:lpstr>
      <vt:lpstr>Projected precipitation variable</vt:lpstr>
      <vt:lpstr>PowerPoint Presentation</vt:lpstr>
      <vt:lpstr>PowerPoint Presentation</vt:lpstr>
      <vt:lpstr>PowerPoint Presentation</vt:lpstr>
      <vt:lpstr>Uncertainty and Risk</vt:lpstr>
      <vt:lpstr>Climate-Driven Changes</vt:lpstr>
      <vt:lpstr>Climate-Driven Changes</vt:lpstr>
      <vt:lpstr>Adaptation Options</vt:lpstr>
      <vt:lpstr>Adaptive Silviculture for Climate Change Project</vt:lpstr>
      <vt:lpstr>PowerPoint Presentation</vt:lpstr>
      <vt:lpstr>Workshop to develop desired future conditions March 2014 – Pagosa Springs</vt:lpstr>
      <vt:lpstr>PowerPoint Presentation</vt:lpstr>
      <vt:lpstr>PowerPoint Presentation</vt:lpstr>
      <vt:lpstr>PowerPoint Presentation</vt:lpstr>
      <vt:lpstr>Shade tolerance</vt:lpstr>
      <vt:lpstr>Heat tolerance</vt:lpstr>
      <vt:lpstr>Drought tolerance</vt:lpstr>
      <vt:lpstr>PowerPoint Presentation</vt:lpstr>
      <vt:lpstr>PowerPoint Presentation</vt:lpstr>
      <vt:lpstr>PowerPoint Presentation</vt:lpstr>
      <vt:lpstr>PowerPoint Presentation</vt:lpstr>
      <vt:lpstr>PowerPoint Presentation</vt:lpstr>
      <vt:lpstr>Adaptation Options</vt:lpstr>
      <vt:lpstr>Identifying Adaptation Tactics</vt:lpstr>
      <vt:lpstr>PowerPoint Presentation</vt:lpstr>
      <vt:lpstr>What we think we know…</vt:lpstr>
      <vt:lpstr>PowerPoint Presentation</vt:lpstr>
      <vt:lpstr>PowerPoint Presentation</vt:lpstr>
      <vt:lpstr>Ponderosa Pine 2060</vt:lpstr>
      <vt:lpstr>White Fir 2060</vt:lpstr>
      <vt:lpstr>Gambel Oak 2060</vt:lpstr>
      <vt:lpstr>Aspen 2060</vt:lpstr>
      <vt:lpstr>PowerPoint Presentation</vt:lpstr>
      <vt:lpstr>PowerPoint Presentation</vt:lpstr>
      <vt:lpstr>PowerPoint Presentation</vt:lpstr>
      <vt:lpstr>Next Steps</vt:lpstr>
      <vt:lpstr>PowerPoint Presentation</vt:lpstr>
      <vt:lpstr>PowerPoint Presentation</vt:lpstr>
      <vt:lpstr>Fire resilient species</vt:lpstr>
      <vt:lpstr>SPROUTERS</vt:lpstr>
      <vt:lpstr>  Modification to the MPB  Susceptibility Rating  </vt:lpstr>
      <vt:lpstr>Lower density ponderosa pine forests are less sensitive to drought </vt:lpstr>
      <vt:lpstr>PowerPoint Presentation</vt:lpstr>
      <vt:lpstr>Adaptive Silviculture for Climate Change (ASCC)</vt:lpstr>
      <vt:lpstr>PowerPoint Presentation</vt:lpstr>
    </vt:vector>
  </TitlesOfParts>
  <Company>Forest Service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Battaglia</dc:creator>
  <cp:lastModifiedBy>Linda Nagel</cp:lastModifiedBy>
  <cp:revision>114</cp:revision>
  <cp:lastPrinted>2016-09-07T23:31:57Z</cp:lastPrinted>
  <dcterms:created xsi:type="dcterms:W3CDTF">2015-05-08T12:31:54Z</dcterms:created>
  <dcterms:modified xsi:type="dcterms:W3CDTF">2016-09-09T21:44:45Z</dcterms:modified>
</cp:coreProperties>
</file>